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  <p:sldMasterId id="2147483684" r:id="rId2"/>
  </p:sldMasterIdLst>
  <p:notesMasterIdLst>
    <p:notesMasterId r:id="rId34"/>
  </p:notesMasterIdLst>
  <p:sldIdLst>
    <p:sldId id="256" r:id="rId3"/>
    <p:sldId id="257" r:id="rId4"/>
    <p:sldId id="324" r:id="rId5"/>
    <p:sldId id="328" r:id="rId6"/>
    <p:sldId id="327" r:id="rId7"/>
    <p:sldId id="330" r:id="rId8"/>
    <p:sldId id="329" r:id="rId9"/>
    <p:sldId id="258" r:id="rId10"/>
    <p:sldId id="259" r:id="rId11"/>
    <p:sldId id="260" r:id="rId12"/>
    <p:sldId id="333" r:id="rId13"/>
    <p:sldId id="263" r:id="rId14"/>
    <p:sldId id="308" r:id="rId15"/>
    <p:sldId id="309" r:id="rId16"/>
    <p:sldId id="310" r:id="rId17"/>
    <p:sldId id="335" r:id="rId18"/>
    <p:sldId id="334" r:id="rId19"/>
    <p:sldId id="311" r:id="rId20"/>
    <p:sldId id="312" r:id="rId21"/>
    <p:sldId id="313" r:id="rId22"/>
    <p:sldId id="314" r:id="rId23"/>
    <p:sldId id="315" r:id="rId24"/>
    <p:sldId id="336" r:id="rId25"/>
    <p:sldId id="326" r:id="rId26"/>
    <p:sldId id="316" r:id="rId27"/>
    <p:sldId id="317" r:id="rId28"/>
    <p:sldId id="318" r:id="rId29"/>
    <p:sldId id="319" r:id="rId30"/>
    <p:sldId id="331" r:id="rId31"/>
    <p:sldId id="332" r:id="rId32"/>
    <p:sldId id="304" r:id="rId33"/>
  </p:sldIdLst>
  <p:sldSz cx="9144000" cy="5143500" type="screen16x9"/>
  <p:notesSz cx="6858000" cy="9144000"/>
  <p:embeddedFontLst>
    <p:embeddedFont>
      <p:font typeface="Arial Rounded MT Bold" panose="020F0704030504030204" pitchFamily="34" charset="0"/>
      <p:regular r:id="rId35"/>
    </p:embeddedFont>
    <p:embeddedFont>
      <p:font typeface="Montserrat" panose="00000500000000000000" pitchFamily="2" charset="0"/>
      <p:regular r:id="rId36"/>
      <p:bold r:id="rId37"/>
      <p:italic r:id="rId38"/>
      <p:boldItalic r:id="rId39"/>
    </p:embeddedFont>
    <p:embeddedFont>
      <p:font typeface="Montserrat ExtraBold" panose="00000900000000000000" pitchFamily="2" charset="0"/>
      <p:bold r:id="rId40"/>
      <p:boldItalic r:id="rId41"/>
    </p:embeddedFont>
    <p:embeddedFont>
      <p:font typeface="Montserrat ExtraLight" panose="00000300000000000000" pitchFamily="2" charset="0"/>
      <p:regular r:id="rId42"/>
      <p:bold r:id="rId43"/>
      <p:italic r:id="rId44"/>
      <p:boldItalic r:id="rId45"/>
    </p:embeddedFont>
    <p:embeddedFont>
      <p:font typeface="Proxima Nova" panose="020B0604020202020204" charset="0"/>
      <p:regular r:id="rId46"/>
      <p:bold r:id="rId47"/>
      <p:italic r:id="rId48"/>
      <p:boldItalic r:id="rId49"/>
    </p:embeddedFont>
    <p:embeddedFont>
      <p:font typeface="Proxima Nova Semibold" panose="020B0604020202020204" charset="0"/>
      <p:regular r:id="rId50"/>
      <p:bold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EFE8E4-9B90-4FB5-902A-7506CD662223}">
  <a:tblStyle styleId="{D0EFE8E4-9B90-4FB5-902A-7506CD66222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8.xml"/><Relationship Id="rId41" Type="http://schemas.openxmlformats.org/officeDocument/2006/relationships/font" Target="fonts/font7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862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1770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25701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31741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4085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24168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31963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770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41440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28445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92957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79181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4733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5663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31387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96902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71686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9359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88937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83246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1" name="Google Shape;14391;g7f9262ee2f_0_24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2" name="Google Shape;14392;g7f9262ee2f_0_24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3992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6007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3299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4873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56" name="Google Shape;156;p3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png"/><Relationship Id="rId7" Type="http://schemas.openxmlformats.org/officeDocument/2006/relationships/image" Target="../media/image12.jf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svg"/><Relationship Id="rId9" Type="http://schemas.openxmlformats.org/officeDocument/2006/relationships/image" Target="../media/image14.jf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705855" y="1950074"/>
            <a:ext cx="5300665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Airbnb Insight Vault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4771784" y="3704650"/>
            <a:ext cx="2328015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Vishwajeet Pawar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CAPSTONE PROJECT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62;p38">
            <a:extLst>
              <a:ext uri="{FF2B5EF4-FFF2-40B4-BE49-F238E27FC236}">
                <a16:creationId xmlns:a16="http://schemas.microsoft.com/office/drawing/2014/main" id="{12A03D18-96B8-E10F-4F68-80EBD2D6ACF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21667" y="382558"/>
            <a:ext cx="5300665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Workstream</a:t>
            </a:r>
            <a:endParaRPr dirty="0"/>
          </a:p>
        </p:txBody>
      </p:sp>
      <p:cxnSp>
        <p:nvCxnSpPr>
          <p:cNvPr id="9" name="Google Shape;216;p44">
            <a:extLst>
              <a:ext uri="{FF2B5EF4-FFF2-40B4-BE49-F238E27FC236}">
                <a16:creationId xmlns:a16="http://schemas.microsoft.com/office/drawing/2014/main" id="{C337D115-7ECC-A52A-5317-4146DB1680A9}"/>
              </a:ext>
            </a:extLst>
          </p:cNvPr>
          <p:cNvCxnSpPr>
            <a:cxnSpLocks/>
          </p:cNvCxnSpPr>
          <p:nvPr/>
        </p:nvCxnSpPr>
        <p:spPr>
          <a:xfrm>
            <a:off x="2644121" y="951904"/>
            <a:ext cx="385575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162;p38">
            <a:extLst>
              <a:ext uri="{FF2B5EF4-FFF2-40B4-BE49-F238E27FC236}">
                <a16:creationId xmlns:a16="http://schemas.microsoft.com/office/drawing/2014/main" id="{78D62A19-470C-C5FC-43B5-F67F92684361}"/>
              </a:ext>
            </a:extLst>
          </p:cNvPr>
          <p:cNvSpPr txBox="1">
            <a:spLocks/>
          </p:cNvSpPr>
          <p:nvPr/>
        </p:nvSpPr>
        <p:spPr>
          <a:xfrm>
            <a:off x="215151" y="980224"/>
            <a:ext cx="735727" cy="422433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F</a:t>
            </a:r>
            <a:r>
              <a:rPr lang="en-IN" sz="1600" dirty="0"/>
              <a:t>low</a:t>
            </a: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DB47A1E2-73C3-AAFA-A0F1-9A5AAEC4A104}"/>
              </a:ext>
            </a:extLst>
          </p:cNvPr>
          <p:cNvSpPr/>
          <p:nvPr/>
        </p:nvSpPr>
        <p:spPr>
          <a:xfrm>
            <a:off x="528255" y="1713538"/>
            <a:ext cx="845245" cy="630092"/>
          </a:xfrm>
          <a:prstGeom prst="homePlate">
            <a:avLst>
              <a:gd name="adj" fmla="val 27163"/>
            </a:avLst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GitHub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524DBACD-FC06-E4AB-71BD-054C186E725E}"/>
              </a:ext>
            </a:extLst>
          </p:cNvPr>
          <p:cNvSpPr/>
          <p:nvPr/>
        </p:nvSpPr>
        <p:spPr>
          <a:xfrm>
            <a:off x="528254" y="2507875"/>
            <a:ext cx="845245" cy="630092"/>
          </a:xfrm>
          <a:prstGeom prst="homePlate">
            <a:avLst>
              <a:gd name="adj" fmla="val 25944"/>
            </a:avLst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SQL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71A831E8-D289-DBD6-0BB7-DC8563EDD7C1}"/>
              </a:ext>
            </a:extLst>
          </p:cNvPr>
          <p:cNvSpPr/>
          <p:nvPr/>
        </p:nvSpPr>
        <p:spPr>
          <a:xfrm>
            <a:off x="528255" y="3279800"/>
            <a:ext cx="845245" cy="630092"/>
          </a:xfrm>
          <a:prstGeom prst="homePlate">
            <a:avLst>
              <a:gd name="adj" fmla="val 27163"/>
            </a:avLst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</a:rPr>
              <a:t>Blob storage</a:t>
            </a:r>
            <a:endParaRPr lang="en-IN" sz="1200" dirty="0">
              <a:solidFill>
                <a:srgbClr val="002060"/>
              </a:solidFill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A042AAF7-9432-4C3F-4D8A-2BF5CC2E93FD}"/>
              </a:ext>
            </a:extLst>
          </p:cNvPr>
          <p:cNvSpPr/>
          <p:nvPr/>
        </p:nvSpPr>
        <p:spPr>
          <a:xfrm>
            <a:off x="1579027" y="1713538"/>
            <a:ext cx="1112943" cy="630092"/>
          </a:xfrm>
          <a:prstGeom prst="chevron">
            <a:avLst>
              <a:gd name="adj" fmla="val 18294"/>
            </a:avLst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002060"/>
                </a:solidFill>
              </a:rPr>
              <a:t>Datalake</a:t>
            </a:r>
            <a:endParaRPr lang="en-IN" sz="1100" dirty="0">
              <a:solidFill>
                <a:srgbClr val="00206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13A652-82BC-B0FB-A396-6369AF4C04B3}"/>
              </a:ext>
            </a:extLst>
          </p:cNvPr>
          <p:cNvCxnSpPr>
            <a:stCxn id="3" idx="3"/>
            <a:endCxn id="6" idx="1"/>
          </p:cNvCxnSpPr>
          <p:nvPr/>
        </p:nvCxnSpPr>
        <p:spPr>
          <a:xfrm>
            <a:off x="1373500" y="2028584"/>
            <a:ext cx="320796" cy="0"/>
          </a:xfrm>
          <a:prstGeom prst="straightConnector1">
            <a:avLst/>
          </a:prstGeom>
          <a:ln w="28575">
            <a:tailEnd type="triangle"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BCC33092-5205-D34C-0DB9-CFB42DBF3221}"/>
              </a:ext>
            </a:extLst>
          </p:cNvPr>
          <p:cNvSpPr/>
          <p:nvPr/>
        </p:nvSpPr>
        <p:spPr>
          <a:xfrm>
            <a:off x="3053082" y="2425752"/>
            <a:ext cx="994462" cy="794337"/>
          </a:xfrm>
          <a:prstGeom prst="chevron">
            <a:avLst>
              <a:gd name="adj" fmla="val 18294"/>
            </a:avLst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002060"/>
                </a:solidFill>
              </a:rPr>
              <a:t>Azure DF</a:t>
            </a:r>
            <a:endParaRPr lang="en-IN" sz="1100" dirty="0">
              <a:solidFill>
                <a:srgbClr val="00206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9AF06CC-AC2B-4175-0A32-4735855C41CF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>
            <a:off x="2691970" y="2028584"/>
            <a:ext cx="506428" cy="794337"/>
          </a:xfrm>
          <a:prstGeom prst="straightConnector1">
            <a:avLst/>
          </a:prstGeom>
          <a:ln w="28575">
            <a:tailEnd type="triangle"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35A706-FF00-E874-41E7-D3C42F6CA303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>
            <a:off x="1373499" y="2822921"/>
            <a:ext cx="1824899" cy="0"/>
          </a:xfrm>
          <a:prstGeom prst="straightConnector1">
            <a:avLst/>
          </a:prstGeom>
          <a:ln w="28575">
            <a:tailEnd type="triangle"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AF5B7AA-89A7-CC9D-9139-B5D3EC460B74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1373500" y="2822921"/>
            <a:ext cx="1824898" cy="771925"/>
          </a:xfrm>
          <a:prstGeom prst="straightConnector1">
            <a:avLst/>
          </a:prstGeom>
          <a:ln w="28575">
            <a:tailEnd type="triangle"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A0336A0-DCB1-668B-06CE-122199C8E1EF}"/>
              </a:ext>
            </a:extLst>
          </p:cNvPr>
          <p:cNvCxnSpPr>
            <a:cxnSpLocks/>
            <a:stCxn id="12" idx="3"/>
            <a:endCxn id="23" idx="1"/>
          </p:cNvCxnSpPr>
          <p:nvPr/>
        </p:nvCxnSpPr>
        <p:spPr>
          <a:xfrm flipV="1">
            <a:off x="4047544" y="2811715"/>
            <a:ext cx="268268" cy="11206"/>
          </a:xfrm>
          <a:prstGeom prst="straightConnector1">
            <a:avLst/>
          </a:prstGeom>
          <a:ln w="28575">
            <a:tailEnd type="triangle"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7949F78E-D6E0-F845-7130-03346B6E813B}"/>
              </a:ext>
            </a:extLst>
          </p:cNvPr>
          <p:cNvSpPr/>
          <p:nvPr/>
        </p:nvSpPr>
        <p:spPr>
          <a:xfrm>
            <a:off x="4170496" y="2414546"/>
            <a:ext cx="989991" cy="794337"/>
          </a:xfrm>
          <a:prstGeom prst="chevron">
            <a:avLst>
              <a:gd name="adj" fmla="val 18294"/>
            </a:avLst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002060"/>
                </a:solidFill>
              </a:rPr>
              <a:t>Cosmos</a:t>
            </a:r>
            <a:endParaRPr lang="en-IN" sz="1100" dirty="0">
              <a:solidFill>
                <a:srgbClr val="002060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3CB2142-3F4A-B8A2-7E77-2C101F0E224C}"/>
              </a:ext>
            </a:extLst>
          </p:cNvPr>
          <p:cNvCxnSpPr>
            <a:cxnSpLocks/>
            <a:stCxn id="23" idx="3"/>
            <a:endCxn id="27" idx="1"/>
          </p:cNvCxnSpPr>
          <p:nvPr/>
        </p:nvCxnSpPr>
        <p:spPr>
          <a:xfrm>
            <a:off x="5160487" y="2811715"/>
            <a:ext cx="219847" cy="0"/>
          </a:xfrm>
          <a:prstGeom prst="straightConnector1">
            <a:avLst/>
          </a:prstGeom>
          <a:ln w="28575">
            <a:tailEnd type="triangle"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249DA96F-83B9-C358-2EE8-965FEE25C336}"/>
              </a:ext>
            </a:extLst>
          </p:cNvPr>
          <p:cNvSpPr/>
          <p:nvPr/>
        </p:nvSpPr>
        <p:spPr>
          <a:xfrm>
            <a:off x="5235018" y="2414546"/>
            <a:ext cx="1112943" cy="794337"/>
          </a:xfrm>
          <a:prstGeom prst="chevron">
            <a:avLst>
              <a:gd name="adj" fmla="val 18294"/>
            </a:avLst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002060"/>
                </a:solidFill>
              </a:rPr>
              <a:t>Databricks</a:t>
            </a:r>
          </a:p>
          <a:p>
            <a:pPr algn="ctr"/>
            <a:r>
              <a:rPr lang="en-US" sz="1050" dirty="0">
                <a:solidFill>
                  <a:srgbClr val="002060"/>
                </a:solidFill>
              </a:rPr>
              <a:t>(ETL)</a:t>
            </a:r>
            <a:endParaRPr lang="en-IN" sz="1050" dirty="0">
              <a:solidFill>
                <a:srgbClr val="002060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7D78ADC-73D0-5E1C-2057-22865D18FCCD}"/>
              </a:ext>
            </a:extLst>
          </p:cNvPr>
          <p:cNvCxnSpPr>
            <a:cxnSpLocks/>
            <a:stCxn id="27" idx="3"/>
            <a:endCxn id="31" idx="1"/>
          </p:cNvCxnSpPr>
          <p:nvPr/>
        </p:nvCxnSpPr>
        <p:spPr>
          <a:xfrm flipV="1">
            <a:off x="6347961" y="2811714"/>
            <a:ext cx="219847" cy="1"/>
          </a:xfrm>
          <a:prstGeom prst="straightConnector1">
            <a:avLst/>
          </a:prstGeom>
          <a:ln w="28575">
            <a:tailEnd type="triangle"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E29534CD-C2EB-B4EF-6E6A-61557DB7B36C}"/>
              </a:ext>
            </a:extLst>
          </p:cNvPr>
          <p:cNvSpPr/>
          <p:nvPr/>
        </p:nvSpPr>
        <p:spPr>
          <a:xfrm>
            <a:off x="6422492" y="2414545"/>
            <a:ext cx="860029" cy="794337"/>
          </a:xfrm>
          <a:prstGeom prst="chevron">
            <a:avLst>
              <a:gd name="adj" fmla="val 18294"/>
            </a:avLst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SQL</a:t>
            </a:r>
            <a:endParaRPr lang="en-IN" dirty="0">
              <a:solidFill>
                <a:srgbClr val="002060"/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D9D5B5E-4807-D702-1AD1-9C09186C5B42}"/>
              </a:ext>
            </a:extLst>
          </p:cNvPr>
          <p:cNvCxnSpPr>
            <a:cxnSpLocks/>
            <a:stCxn id="31" idx="3"/>
            <a:endCxn id="51" idx="1"/>
          </p:cNvCxnSpPr>
          <p:nvPr/>
        </p:nvCxnSpPr>
        <p:spPr>
          <a:xfrm>
            <a:off x="7282521" y="2811714"/>
            <a:ext cx="387347" cy="11207"/>
          </a:xfrm>
          <a:prstGeom prst="straightConnector1">
            <a:avLst/>
          </a:prstGeom>
          <a:ln w="28575">
            <a:tailEnd type="triangle"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Arrow: Chevron 50">
            <a:extLst>
              <a:ext uri="{FF2B5EF4-FFF2-40B4-BE49-F238E27FC236}">
                <a16:creationId xmlns:a16="http://schemas.microsoft.com/office/drawing/2014/main" id="{A7A4AC6F-4743-47DC-67C9-F69372F2A750}"/>
              </a:ext>
            </a:extLst>
          </p:cNvPr>
          <p:cNvSpPr/>
          <p:nvPr/>
        </p:nvSpPr>
        <p:spPr>
          <a:xfrm>
            <a:off x="7524552" y="2425752"/>
            <a:ext cx="1317828" cy="794337"/>
          </a:xfrm>
          <a:prstGeom prst="chevron">
            <a:avLst>
              <a:gd name="adj" fmla="val 18294"/>
            </a:avLst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2060"/>
                </a:solidFill>
              </a:rPr>
              <a:t>Databricks</a:t>
            </a:r>
          </a:p>
          <a:p>
            <a:pPr algn="ctr"/>
            <a:r>
              <a:rPr lang="en-US" sz="1000" dirty="0">
                <a:solidFill>
                  <a:srgbClr val="002060"/>
                </a:solidFill>
              </a:rPr>
              <a:t>(Visualization)</a:t>
            </a:r>
            <a:endParaRPr lang="en-IN" sz="10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12" grpId="0" animBg="1"/>
      <p:bldP spid="23" grpId="0" animBg="1"/>
      <p:bldP spid="27" grpId="0" animBg="1"/>
      <p:bldP spid="31" grpId="0" animBg="1"/>
      <p:bldP spid="5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8840E09-D2D4-BF03-8171-9A94F54990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4" t="22088" r="3027" b="11622"/>
          <a:stretch/>
        </p:blipFill>
        <p:spPr>
          <a:xfrm>
            <a:off x="1288343" y="1549773"/>
            <a:ext cx="6567314" cy="26303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Google Shape;162;p38">
            <a:extLst>
              <a:ext uri="{FF2B5EF4-FFF2-40B4-BE49-F238E27FC236}">
                <a16:creationId xmlns:a16="http://schemas.microsoft.com/office/drawing/2014/main" id="{12A03D18-96B8-E10F-4F68-80EBD2D6ACF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21667" y="382558"/>
            <a:ext cx="5300665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Resource Group</a:t>
            </a:r>
            <a:endParaRPr dirty="0"/>
          </a:p>
        </p:txBody>
      </p:sp>
      <p:cxnSp>
        <p:nvCxnSpPr>
          <p:cNvPr id="9" name="Google Shape;216;p44">
            <a:extLst>
              <a:ext uri="{FF2B5EF4-FFF2-40B4-BE49-F238E27FC236}">
                <a16:creationId xmlns:a16="http://schemas.microsoft.com/office/drawing/2014/main" id="{C337D115-7ECC-A52A-5317-4146DB1680A9}"/>
              </a:ext>
            </a:extLst>
          </p:cNvPr>
          <p:cNvCxnSpPr>
            <a:cxnSpLocks/>
          </p:cNvCxnSpPr>
          <p:nvPr/>
        </p:nvCxnSpPr>
        <p:spPr>
          <a:xfrm>
            <a:off x="2644121" y="951904"/>
            <a:ext cx="385575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975429377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62;p38">
            <a:extLst>
              <a:ext uri="{FF2B5EF4-FFF2-40B4-BE49-F238E27FC236}">
                <a16:creationId xmlns:a16="http://schemas.microsoft.com/office/drawing/2014/main" id="{E177DC5E-67BB-8C6A-F276-BCFF6613242E}"/>
              </a:ext>
            </a:extLst>
          </p:cNvPr>
          <p:cNvSpPr txBox="1">
            <a:spLocks/>
          </p:cNvSpPr>
          <p:nvPr/>
        </p:nvSpPr>
        <p:spPr>
          <a:xfrm>
            <a:off x="1921667" y="459397"/>
            <a:ext cx="5300665" cy="644700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IN" sz="3600" dirty="0"/>
              <a:t>Linked Services</a:t>
            </a:r>
          </a:p>
        </p:txBody>
      </p:sp>
      <p:cxnSp>
        <p:nvCxnSpPr>
          <p:cNvPr id="13" name="Google Shape;216;p44">
            <a:extLst>
              <a:ext uri="{FF2B5EF4-FFF2-40B4-BE49-F238E27FC236}">
                <a16:creationId xmlns:a16="http://schemas.microsoft.com/office/drawing/2014/main" id="{8D4D4A41-AD9A-78E1-60BE-2A2415D483A3}"/>
              </a:ext>
            </a:extLst>
          </p:cNvPr>
          <p:cNvCxnSpPr>
            <a:cxnSpLocks/>
          </p:cNvCxnSpPr>
          <p:nvPr/>
        </p:nvCxnSpPr>
        <p:spPr>
          <a:xfrm>
            <a:off x="2366683" y="990324"/>
            <a:ext cx="424077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C86A621-A6F6-7619-E138-E98A50370AD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497" b="12497"/>
          <a:stretch/>
        </p:blipFill>
        <p:spPr>
          <a:xfrm>
            <a:off x="1275550" y="1506799"/>
            <a:ext cx="6592900" cy="278162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62;p38">
            <a:extLst>
              <a:ext uri="{FF2B5EF4-FFF2-40B4-BE49-F238E27FC236}">
                <a16:creationId xmlns:a16="http://schemas.microsoft.com/office/drawing/2014/main" id="{E177DC5E-67BB-8C6A-F276-BCFF6613242E}"/>
              </a:ext>
            </a:extLst>
          </p:cNvPr>
          <p:cNvSpPr txBox="1">
            <a:spLocks/>
          </p:cNvSpPr>
          <p:nvPr/>
        </p:nvSpPr>
        <p:spPr>
          <a:xfrm>
            <a:off x="1921667" y="459397"/>
            <a:ext cx="5300665" cy="644700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IN" sz="3200" dirty="0"/>
              <a:t>Pipeline</a:t>
            </a:r>
          </a:p>
        </p:txBody>
      </p:sp>
      <p:cxnSp>
        <p:nvCxnSpPr>
          <p:cNvPr id="13" name="Google Shape;216;p44">
            <a:extLst>
              <a:ext uri="{FF2B5EF4-FFF2-40B4-BE49-F238E27FC236}">
                <a16:creationId xmlns:a16="http://schemas.microsoft.com/office/drawing/2014/main" id="{8D4D4A41-AD9A-78E1-60BE-2A2415D483A3}"/>
              </a:ext>
            </a:extLst>
          </p:cNvPr>
          <p:cNvCxnSpPr>
            <a:cxnSpLocks/>
          </p:cNvCxnSpPr>
          <p:nvPr/>
        </p:nvCxnSpPr>
        <p:spPr>
          <a:xfrm>
            <a:off x="2451614" y="998008"/>
            <a:ext cx="424077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C86A621-A6F6-7619-E138-E98A50370A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497" b="5679"/>
          <a:stretch/>
        </p:blipFill>
        <p:spPr>
          <a:xfrm>
            <a:off x="1275550" y="1506798"/>
            <a:ext cx="6592900" cy="303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804074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" name="Google Shape;216;p44"/>
          <p:cNvCxnSpPr>
            <a:cxnSpLocks/>
          </p:cNvCxnSpPr>
          <p:nvPr/>
        </p:nvCxnSpPr>
        <p:spPr>
          <a:xfrm>
            <a:off x="2259918" y="981881"/>
            <a:ext cx="462416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867958B-7648-A983-4AAD-830FB15D9C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90" b="12714"/>
          <a:stretch/>
        </p:blipFill>
        <p:spPr>
          <a:xfrm>
            <a:off x="864454" y="1353598"/>
            <a:ext cx="7415092" cy="3132279"/>
          </a:xfrm>
          <a:prstGeom prst="rect">
            <a:avLst/>
          </a:prstGeom>
        </p:spPr>
      </p:pic>
      <p:sp>
        <p:nvSpPr>
          <p:cNvPr id="10" name="Google Shape;162;p38">
            <a:extLst>
              <a:ext uri="{FF2B5EF4-FFF2-40B4-BE49-F238E27FC236}">
                <a16:creationId xmlns:a16="http://schemas.microsoft.com/office/drawing/2014/main" id="{A01D2C0E-28E9-2430-1243-2FC25B859465}"/>
              </a:ext>
            </a:extLst>
          </p:cNvPr>
          <p:cNvSpPr txBox="1">
            <a:spLocks/>
          </p:cNvSpPr>
          <p:nvPr/>
        </p:nvSpPr>
        <p:spPr>
          <a:xfrm>
            <a:off x="1921667" y="353465"/>
            <a:ext cx="5300665" cy="644700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3200" dirty="0"/>
              <a:t>Dataflow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042866873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3506410" y="2416426"/>
            <a:ext cx="563759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dirty="0"/>
              <a:t>Transformation</a:t>
            </a:r>
            <a:endParaRPr sz="4800"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190154" y="289410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Changes and optimization techniques performed on the dataset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3400385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oogle Shape;216;p44">
            <a:extLst>
              <a:ext uri="{FF2B5EF4-FFF2-40B4-BE49-F238E27FC236}">
                <a16:creationId xmlns:a16="http://schemas.microsoft.com/office/drawing/2014/main" id="{C337D115-7ECC-A52A-5317-4146DB1680A9}"/>
              </a:ext>
            </a:extLst>
          </p:cNvPr>
          <p:cNvCxnSpPr>
            <a:cxnSpLocks/>
          </p:cNvCxnSpPr>
          <p:nvPr/>
        </p:nvCxnSpPr>
        <p:spPr>
          <a:xfrm>
            <a:off x="2644121" y="951904"/>
            <a:ext cx="385575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2" name="Google Shape;162;p38">
            <a:extLst>
              <a:ext uri="{FF2B5EF4-FFF2-40B4-BE49-F238E27FC236}">
                <a16:creationId xmlns:a16="http://schemas.microsoft.com/office/drawing/2014/main" id="{F5A7A0E6-8018-D83C-82C5-5E05FF4CFE11}"/>
              </a:ext>
            </a:extLst>
          </p:cNvPr>
          <p:cNvSpPr txBox="1">
            <a:spLocks/>
          </p:cNvSpPr>
          <p:nvPr/>
        </p:nvSpPr>
        <p:spPr>
          <a:xfrm>
            <a:off x="1921665" y="337024"/>
            <a:ext cx="5300665" cy="644700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/>
              <a:t>Transformation</a:t>
            </a: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D141FB-7BB7-E007-4EB9-CC88302D5AEE}"/>
              </a:ext>
            </a:extLst>
          </p:cNvPr>
          <p:cNvSpPr txBox="1"/>
          <p:nvPr/>
        </p:nvSpPr>
        <p:spPr>
          <a:xfrm>
            <a:off x="192098" y="1596604"/>
            <a:ext cx="875979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Datatype Handling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  <a:latin typeface="Montserrat ExtraBold" panose="00000900000000000000" pitchFamily="2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Changing Data</a:t>
            </a: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host_is_superhost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host_has_profile_pic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host_identity_verified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instant_bookable</a:t>
            </a:r>
            <a:endParaRPr lang="en-US" dirty="0">
              <a:solidFill>
                <a:schemeClr val="bg1"/>
              </a:solidFill>
              <a:latin typeface="Montserrat ExtraBold" panose="00000900000000000000" pitchFamily="2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/>
              </a:solidFill>
              <a:latin typeface="Montserrat ExtraBold" panose="00000900000000000000" pitchFamily="2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  <a:latin typeface="Montserrat ExtraBold" panose="00000900000000000000" pitchFamily="2" charset="0"/>
              </a:rPr>
              <a:t>Dropping Columns</a:t>
            </a:r>
          </a:p>
          <a:p>
            <a:pPr>
              <a:buClr>
                <a:schemeClr val="bg1"/>
              </a:buClr>
            </a:pPr>
            <a:r>
              <a:rPr lang="en-IN" dirty="0">
                <a:solidFill>
                  <a:schemeClr val="bg1"/>
                </a:solidFill>
                <a:latin typeface="Montserrat ExtraBold" panose="00000900000000000000" pitchFamily="2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host_response_time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host_response_rate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host_acceptance_rate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, district, id</a:t>
            </a:r>
            <a:endParaRPr lang="en-IN" dirty="0">
              <a:solidFill>
                <a:schemeClr val="bg1"/>
              </a:solidFill>
              <a:latin typeface="Montserrat ExtraBold" panose="00000900000000000000" pitchFamily="2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/>
              </a:solidFill>
              <a:latin typeface="Montserrat ExtraBold" panose="00000900000000000000" pitchFamily="2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  <a:latin typeface="Montserrat ExtraBold" panose="00000900000000000000" pitchFamily="2" charset="0"/>
              </a:rPr>
              <a:t>Drop Nulls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/>
              </a:solidFill>
              <a:latin typeface="Montserrat ExtraBold" panose="00000900000000000000" pitchFamily="2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  <a:latin typeface="Montserrat ExtraBold" panose="00000900000000000000" pitchFamily="2" charset="0"/>
              </a:rPr>
              <a:t>Drop Duplicates</a:t>
            </a:r>
          </a:p>
        </p:txBody>
      </p:sp>
    </p:spTree>
    <p:extLst>
      <p:ext uri="{BB962C8B-B14F-4D97-AF65-F5344CB8AC3E}">
        <p14:creationId xmlns:p14="http://schemas.microsoft.com/office/powerpoint/2010/main" val="3303108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3341459" y="2262746"/>
            <a:ext cx="563759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dirty="0"/>
              <a:t>Visualization</a:t>
            </a:r>
            <a:endParaRPr sz="4800"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190154" y="289410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Screenshots of visualization performed on the dataset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5526192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oogle Shape;216;p44">
            <a:extLst>
              <a:ext uri="{FF2B5EF4-FFF2-40B4-BE49-F238E27FC236}">
                <a16:creationId xmlns:a16="http://schemas.microsoft.com/office/drawing/2014/main" id="{C337D115-7ECC-A52A-5317-4146DB1680A9}"/>
              </a:ext>
            </a:extLst>
          </p:cNvPr>
          <p:cNvCxnSpPr>
            <a:cxnSpLocks/>
          </p:cNvCxnSpPr>
          <p:nvPr/>
        </p:nvCxnSpPr>
        <p:spPr>
          <a:xfrm>
            <a:off x="2644121" y="951904"/>
            <a:ext cx="385575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2" name="Google Shape;162;p38">
            <a:extLst>
              <a:ext uri="{FF2B5EF4-FFF2-40B4-BE49-F238E27FC236}">
                <a16:creationId xmlns:a16="http://schemas.microsoft.com/office/drawing/2014/main" id="{F5A7A0E6-8018-D83C-82C5-5E05FF4CFE11}"/>
              </a:ext>
            </a:extLst>
          </p:cNvPr>
          <p:cNvSpPr txBox="1">
            <a:spLocks/>
          </p:cNvSpPr>
          <p:nvPr/>
        </p:nvSpPr>
        <p:spPr>
          <a:xfrm>
            <a:off x="2006191" y="360234"/>
            <a:ext cx="5300665" cy="644700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/>
              <a:t>Visualization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BECC49-9D42-B716-3405-936576E34E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64"/>
          <a:stretch/>
        </p:blipFill>
        <p:spPr>
          <a:xfrm>
            <a:off x="1490701" y="1458292"/>
            <a:ext cx="6162595" cy="30815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6602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2;p38">
            <a:extLst>
              <a:ext uri="{FF2B5EF4-FFF2-40B4-BE49-F238E27FC236}">
                <a16:creationId xmlns:a16="http://schemas.microsoft.com/office/drawing/2014/main" id="{E177DC5E-67BB-8C6A-F276-BCFF6613242E}"/>
              </a:ext>
            </a:extLst>
          </p:cNvPr>
          <p:cNvSpPr txBox="1">
            <a:spLocks/>
          </p:cNvSpPr>
          <p:nvPr/>
        </p:nvSpPr>
        <p:spPr>
          <a:xfrm>
            <a:off x="1921667" y="459397"/>
            <a:ext cx="5300665" cy="644700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IN" sz="3200" dirty="0"/>
              <a:t>Visualization</a:t>
            </a:r>
          </a:p>
        </p:txBody>
      </p:sp>
      <p:cxnSp>
        <p:nvCxnSpPr>
          <p:cNvPr id="6" name="Google Shape;216;p44">
            <a:extLst>
              <a:ext uri="{FF2B5EF4-FFF2-40B4-BE49-F238E27FC236}">
                <a16:creationId xmlns:a16="http://schemas.microsoft.com/office/drawing/2014/main" id="{8D4D4A41-AD9A-78E1-60BE-2A2415D483A3}"/>
              </a:ext>
            </a:extLst>
          </p:cNvPr>
          <p:cNvCxnSpPr>
            <a:cxnSpLocks/>
          </p:cNvCxnSpPr>
          <p:nvPr/>
        </p:nvCxnSpPr>
        <p:spPr>
          <a:xfrm>
            <a:off x="2451614" y="998008"/>
            <a:ext cx="424077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C86A621-A6F6-7619-E138-E98A50370A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" r="19"/>
          <a:stretch/>
        </p:blipFill>
        <p:spPr>
          <a:xfrm>
            <a:off x="1214077" y="1476062"/>
            <a:ext cx="6723530" cy="30344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212718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2065957" cy="492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</a:t>
            </a: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938500" y="937443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4" name="Google Shape;2283;p73">
            <a:extLst>
              <a:ext uri="{FF2B5EF4-FFF2-40B4-BE49-F238E27FC236}">
                <a16:creationId xmlns:a16="http://schemas.microsoft.com/office/drawing/2014/main" id="{B94DF68D-DC9C-FF4E-021E-4B58936D9964}"/>
              </a:ext>
            </a:extLst>
          </p:cNvPr>
          <p:cNvGrpSpPr/>
          <p:nvPr/>
        </p:nvGrpSpPr>
        <p:grpSpPr>
          <a:xfrm>
            <a:off x="1749920" y="1263842"/>
            <a:ext cx="5918746" cy="419512"/>
            <a:chOff x="4488091" y="2962952"/>
            <a:chExt cx="630424" cy="104077"/>
          </a:xfrm>
          <a:solidFill>
            <a:schemeClr val="bg2">
              <a:lumMod val="90000"/>
            </a:schemeClr>
          </a:solidFill>
        </p:grpSpPr>
        <p:sp>
          <p:nvSpPr>
            <p:cNvPr id="5" name="Google Shape;2284;p73">
              <a:extLst>
                <a:ext uri="{FF2B5EF4-FFF2-40B4-BE49-F238E27FC236}">
                  <a16:creationId xmlns:a16="http://schemas.microsoft.com/office/drawing/2014/main" id="{84B364D7-3197-B39D-79F2-129F25796B22}"/>
                </a:ext>
              </a:extLst>
            </p:cNvPr>
            <p:cNvSpPr/>
            <p:nvPr/>
          </p:nvSpPr>
          <p:spPr>
            <a:xfrm>
              <a:off x="4583864" y="2962952"/>
              <a:ext cx="534651" cy="104077"/>
            </a:xfrm>
            <a:custGeom>
              <a:avLst/>
              <a:gdLst/>
              <a:ahLst/>
              <a:cxnLst/>
              <a:rect l="l" t="t" r="r" b="b"/>
              <a:pathLst>
                <a:path w="11841" h="2305" extrusionOk="0">
                  <a:moveTo>
                    <a:pt x="1155" y="0"/>
                  </a:moveTo>
                  <a:lnTo>
                    <a:pt x="0" y="2304"/>
                  </a:lnTo>
                  <a:lnTo>
                    <a:pt x="11410" y="2304"/>
                  </a:lnTo>
                  <a:lnTo>
                    <a:pt x="11840" y="1153"/>
                  </a:lnTo>
                  <a:lnTo>
                    <a:pt x="1141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dirty="0">
                  <a:solidFill>
                    <a:schemeClr val="bg2">
                      <a:lumMod val="10000"/>
                    </a:schemeClr>
                  </a:solidFill>
                  <a:latin typeface="Montserrat ExtraBold" panose="00000900000000000000" pitchFamily="2" charset="0"/>
                </a:rPr>
                <a:t>	Introduction</a:t>
              </a:r>
              <a:endParaRPr sz="1800" dirty="0">
                <a:solidFill>
                  <a:schemeClr val="bg2">
                    <a:lumMod val="10000"/>
                  </a:schemeClr>
                </a:solidFill>
                <a:latin typeface="Montserrat ExtraBold" panose="00000900000000000000" pitchFamily="2" charset="0"/>
              </a:endParaRPr>
            </a:p>
          </p:txBody>
        </p:sp>
        <p:sp>
          <p:nvSpPr>
            <p:cNvPr id="6" name="Google Shape;2285;p73">
              <a:extLst>
                <a:ext uri="{FF2B5EF4-FFF2-40B4-BE49-F238E27FC236}">
                  <a16:creationId xmlns:a16="http://schemas.microsoft.com/office/drawing/2014/main" id="{CF12932F-3A53-FA78-509C-128588CFD583}"/>
                </a:ext>
              </a:extLst>
            </p:cNvPr>
            <p:cNvSpPr/>
            <p:nvPr/>
          </p:nvSpPr>
          <p:spPr>
            <a:xfrm>
              <a:off x="4488091" y="2962952"/>
              <a:ext cx="124124" cy="104077"/>
            </a:xfrm>
            <a:custGeom>
              <a:avLst/>
              <a:gdLst/>
              <a:ahLst/>
              <a:cxnLst/>
              <a:rect l="l" t="t" r="r" b="b"/>
              <a:pathLst>
                <a:path w="2749" h="2305" extrusionOk="0">
                  <a:moveTo>
                    <a:pt x="2749" y="0"/>
                  </a:moveTo>
                  <a:lnTo>
                    <a:pt x="177" y="2"/>
                  </a:lnTo>
                  <a:cubicBezTo>
                    <a:pt x="79" y="2"/>
                    <a:pt x="1" y="79"/>
                    <a:pt x="1" y="176"/>
                  </a:cubicBezTo>
                  <a:lnTo>
                    <a:pt x="1" y="2130"/>
                  </a:lnTo>
                  <a:cubicBezTo>
                    <a:pt x="1" y="2226"/>
                    <a:pt x="79" y="2305"/>
                    <a:pt x="177" y="2305"/>
                  </a:cubicBezTo>
                  <a:lnTo>
                    <a:pt x="1522" y="2305"/>
                  </a:lnTo>
                  <a:lnTo>
                    <a:pt x="2749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2">
                      <a:lumMod val="10000"/>
                    </a:schemeClr>
                  </a:solidFill>
                  <a:latin typeface="Montserrat ExtraBold" panose="00000900000000000000" pitchFamily="2" charset="0"/>
                </a:rPr>
                <a:t>    1</a:t>
              </a:r>
              <a:endParaRPr dirty="0">
                <a:solidFill>
                  <a:schemeClr val="bg2">
                    <a:lumMod val="10000"/>
                  </a:schemeClr>
                </a:solidFill>
                <a:latin typeface="Montserrat ExtraBold" panose="00000900000000000000" pitchFamily="2" charset="0"/>
              </a:endParaRPr>
            </a:p>
          </p:txBody>
        </p:sp>
      </p:grpSp>
      <p:grpSp>
        <p:nvGrpSpPr>
          <p:cNvPr id="29" name="Google Shape;2283;p73">
            <a:extLst>
              <a:ext uri="{FF2B5EF4-FFF2-40B4-BE49-F238E27FC236}">
                <a16:creationId xmlns:a16="http://schemas.microsoft.com/office/drawing/2014/main" id="{5A0B0E0F-9BE4-C51A-399E-BBB67F600386}"/>
              </a:ext>
            </a:extLst>
          </p:cNvPr>
          <p:cNvGrpSpPr/>
          <p:nvPr/>
        </p:nvGrpSpPr>
        <p:grpSpPr>
          <a:xfrm>
            <a:off x="1749920" y="1802575"/>
            <a:ext cx="5918746" cy="398714"/>
            <a:chOff x="4488091" y="2962952"/>
            <a:chExt cx="630424" cy="104077"/>
          </a:xfrm>
          <a:solidFill>
            <a:schemeClr val="bg2">
              <a:lumMod val="90000"/>
            </a:schemeClr>
          </a:solidFill>
        </p:grpSpPr>
        <p:sp>
          <p:nvSpPr>
            <p:cNvPr id="30" name="Google Shape;2284;p73">
              <a:extLst>
                <a:ext uri="{FF2B5EF4-FFF2-40B4-BE49-F238E27FC236}">
                  <a16:creationId xmlns:a16="http://schemas.microsoft.com/office/drawing/2014/main" id="{BB6C4AD9-2F80-3EDC-6152-E8E43CF73254}"/>
                </a:ext>
              </a:extLst>
            </p:cNvPr>
            <p:cNvSpPr/>
            <p:nvPr/>
          </p:nvSpPr>
          <p:spPr>
            <a:xfrm>
              <a:off x="4583864" y="2962952"/>
              <a:ext cx="534651" cy="104077"/>
            </a:xfrm>
            <a:custGeom>
              <a:avLst/>
              <a:gdLst/>
              <a:ahLst/>
              <a:cxnLst/>
              <a:rect l="l" t="t" r="r" b="b"/>
              <a:pathLst>
                <a:path w="11841" h="2305" extrusionOk="0">
                  <a:moveTo>
                    <a:pt x="1155" y="0"/>
                  </a:moveTo>
                  <a:lnTo>
                    <a:pt x="0" y="2304"/>
                  </a:lnTo>
                  <a:lnTo>
                    <a:pt x="11410" y="2304"/>
                  </a:lnTo>
                  <a:lnTo>
                    <a:pt x="11840" y="1153"/>
                  </a:lnTo>
                  <a:lnTo>
                    <a:pt x="1141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dirty="0">
                  <a:solidFill>
                    <a:schemeClr val="bg2">
                      <a:lumMod val="10000"/>
                    </a:schemeClr>
                  </a:solidFill>
                  <a:latin typeface="Montserrat ExtraBold" panose="00000900000000000000" pitchFamily="2" charset="0"/>
                </a:rPr>
                <a:t>	Goal</a:t>
              </a:r>
              <a:endParaRPr sz="1800" dirty="0">
                <a:solidFill>
                  <a:schemeClr val="bg2">
                    <a:lumMod val="10000"/>
                  </a:schemeClr>
                </a:solidFill>
                <a:latin typeface="Montserrat ExtraBold" panose="00000900000000000000" pitchFamily="2" charset="0"/>
              </a:endParaRPr>
            </a:p>
          </p:txBody>
        </p:sp>
        <p:sp>
          <p:nvSpPr>
            <p:cNvPr id="31" name="Google Shape;2285;p73">
              <a:extLst>
                <a:ext uri="{FF2B5EF4-FFF2-40B4-BE49-F238E27FC236}">
                  <a16:creationId xmlns:a16="http://schemas.microsoft.com/office/drawing/2014/main" id="{F4360661-2833-E1CC-642D-5537C28ED7CA}"/>
                </a:ext>
              </a:extLst>
            </p:cNvPr>
            <p:cNvSpPr/>
            <p:nvPr/>
          </p:nvSpPr>
          <p:spPr>
            <a:xfrm>
              <a:off x="4488091" y="2962952"/>
              <a:ext cx="124124" cy="104077"/>
            </a:xfrm>
            <a:custGeom>
              <a:avLst/>
              <a:gdLst/>
              <a:ahLst/>
              <a:cxnLst/>
              <a:rect l="l" t="t" r="r" b="b"/>
              <a:pathLst>
                <a:path w="2749" h="2305" extrusionOk="0">
                  <a:moveTo>
                    <a:pt x="2749" y="0"/>
                  </a:moveTo>
                  <a:lnTo>
                    <a:pt x="177" y="2"/>
                  </a:lnTo>
                  <a:cubicBezTo>
                    <a:pt x="79" y="2"/>
                    <a:pt x="1" y="79"/>
                    <a:pt x="1" y="176"/>
                  </a:cubicBezTo>
                  <a:lnTo>
                    <a:pt x="1" y="2130"/>
                  </a:lnTo>
                  <a:cubicBezTo>
                    <a:pt x="1" y="2226"/>
                    <a:pt x="79" y="2305"/>
                    <a:pt x="177" y="2305"/>
                  </a:cubicBezTo>
                  <a:lnTo>
                    <a:pt x="1522" y="2305"/>
                  </a:lnTo>
                  <a:lnTo>
                    <a:pt x="2749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2">
                      <a:lumMod val="10000"/>
                    </a:schemeClr>
                  </a:solidFill>
                  <a:latin typeface="Montserrat ExtraBold" panose="00000900000000000000" pitchFamily="2" charset="0"/>
                </a:rPr>
                <a:t>    2</a:t>
              </a:r>
              <a:endParaRPr dirty="0">
                <a:solidFill>
                  <a:schemeClr val="bg2">
                    <a:lumMod val="10000"/>
                  </a:schemeClr>
                </a:solidFill>
                <a:latin typeface="Montserrat ExtraBold" panose="00000900000000000000" pitchFamily="2" charset="0"/>
              </a:endParaRPr>
            </a:p>
          </p:txBody>
        </p:sp>
      </p:grpSp>
      <p:grpSp>
        <p:nvGrpSpPr>
          <p:cNvPr id="32" name="Google Shape;2283;p73">
            <a:extLst>
              <a:ext uri="{FF2B5EF4-FFF2-40B4-BE49-F238E27FC236}">
                <a16:creationId xmlns:a16="http://schemas.microsoft.com/office/drawing/2014/main" id="{11D48292-50A8-9F05-6D83-7A19909754D8}"/>
              </a:ext>
            </a:extLst>
          </p:cNvPr>
          <p:cNvGrpSpPr/>
          <p:nvPr/>
        </p:nvGrpSpPr>
        <p:grpSpPr>
          <a:xfrm>
            <a:off x="1749920" y="2320510"/>
            <a:ext cx="5918746" cy="398714"/>
            <a:chOff x="4488091" y="2962952"/>
            <a:chExt cx="630424" cy="104077"/>
          </a:xfrm>
          <a:solidFill>
            <a:schemeClr val="bg2">
              <a:lumMod val="90000"/>
            </a:schemeClr>
          </a:solidFill>
        </p:grpSpPr>
        <p:sp>
          <p:nvSpPr>
            <p:cNvPr id="33" name="Google Shape;2284;p73">
              <a:extLst>
                <a:ext uri="{FF2B5EF4-FFF2-40B4-BE49-F238E27FC236}">
                  <a16:creationId xmlns:a16="http://schemas.microsoft.com/office/drawing/2014/main" id="{81BA0564-A9B1-E18C-0170-C68D1967E678}"/>
                </a:ext>
              </a:extLst>
            </p:cNvPr>
            <p:cNvSpPr/>
            <p:nvPr/>
          </p:nvSpPr>
          <p:spPr>
            <a:xfrm>
              <a:off x="4583864" y="2962952"/>
              <a:ext cx="534651" cy="104077"/>
            </a:xfrm>
            <a:custGeom>
              <a:avLst/>
              <a:gdLst/>
              <a:ahLst/>
              <a:cxnLst/>
              <a:rect l="l" t="t" r="r" b="b"/>
              <a:pathLst>
                <a:path w="11841" h="2305" extrusionOk="0">
                  <a:moveTo>
                    <a:pt x="1155" y="0"/>
                  </a:moveTo>
                  <a:lnTo>
                    <a:pt x="0" y="2304"/>
                  </a:lnTo>
                  <a:lnTo>
                    <a:pt x="11410" y="2304"/>
                  </a:lnTo>
                  <a:lnTo>
                    <a:pt x="11840" y="1153"/>
                  </a:lnTo>
                  <a:lnTo>
                    <a:pt x="1141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dirty="0">
                  <a:solidFill>
                    <a:schemeClr val="bg2">
                      <a:lumMod val="10000"/>
                    </a:schemeClr>
                  </a:solidFill>
                  <a:latin typeface="Montserrat ExtraBold" panose="00000900000000000000" pitchFamily="2" charset="0"/>
                </a:rPr>
                <a:t>	Tools</a:t>
              </a:r>
              <a:endParaRPr sz="1800" dirty="0">
                <a:solidFill>
                  <a:schemeClr val="bg2">
                    <a:lumMod val="10000"/>
                  </a:schemeClr>
                </a:solidFill>
                <a:latin typeface="Montserrat ExtraBold" panose="00000900000000000000" pitchFamily="2" charset="0"/>
              </a:endParaRPr>
            </a:p>
          </p:txBody>
        </p:sp>
        <p:sp>
          <p:nvSpPr>
            <p:cNvPr id="34" name="Google Shape;2285;p73">
              <a:extLst>
                <a:ext uri="{FF2B5EF4-FFF2-40B4-BE49-F238E27FC236}">
                  <a16:creationId xmlns:a16="http://schemas.microsoft.com/office/drawing/2014/main" id="{A40B7093-0FD4-8BEB-34C4-331EEA086F7B}"/>
                </a:ext>
              </a:extLst>
            </p:cNvPr>
            <p:cNvSpPr/>
            <p:nvPr/>
          </p:nvSpPr>
          <p:spPr>
            <a:xfrm>
              <a:off x="4488091" y="2962952"/>
              <a:ext cx="124124" cy="104077"/>
            </a:xfrm>
            <a:custGeom>
              <a:avLst/>
              <a:gdLst/>
              <a:ahLst/>
              <a:cxnLst/>
              <a:rect l="l" t="t" r="r" b="b"/>
              <a:pathLst>
                <a:path w="2749" h="2305" extrusionOk="0">
                  <a:moveTo>
                    <a:pt x="2749" y="0"/>
                  </a:moveTo>
                  <a:lnTo>
                    <a:pt x="177" y="2"/>
                  </a:lnTo>
                  <a:cubicBezTo>
                    <a:pt x="79" y="2"/>
                    <a:pt x="1" y="79"/>
                    <a:pt x="1" y="176"/>
                  </a:cubicBezTo>
                  <a:lnTo>
                    <a:pt x="1" y="2130"/>
                  </a:lnTo>
                  <a:cubicBezTo>
                    <a:pt x="1" y="2226"/>
                    <a:pt x="79" y="2305"/>
                    <a:pt x="177" y="2305"/>
                  </a:cubicBezTo>
                  <a:lnTo>
                    <a:pt x="1522" y="2305"/>
                  </a:lnTo>
                  <a:lnTo>
                    <a:pt x="2749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2">
                      <a:lumMod val="10000"/>
                    </a:schemeClr>
                  </a:solidFill>
                  <a:latin typeface="Montserrat ExtraBold" panose="00000900000000000000" pitchFamily="2" charset="0"/>
                </a:rPr>
                <a:t>    3</a:t>
              </a:r>
              <a:endParaRPr dirty="0">
                <a:solidFill>
                  <a:schemeClr val="bg2">
                    <a:lumMod val="10000"/>
                  </a:schemeClr>
                </a:solidFill>
                <a:latin typeface="Montserrat ExtraBold" panose="00000900000000000000" pitchFamily="2" charset="0"/>
              </a:endParaRPr>
            </a:p>
          </p:txBody>
        </p:sp>
      </p:grpSp>
      <p:grpSp>
        <p:nvGrpSpPr>
          <p:cNvPr id="35" name="Google Shape;2283;p73">
            <a:extLst>
              <a:ext uri="{FF2B5EF4-FFF2-40B4-BE49-F238E27FC236}">
                <a16:creationId xmlns:a16="http://schemas.microsoft.com/office/drawing/2014/main" id="{0BC4459B-69CA-5FEB-F341-C6E631642445}"/>
              </a:ext>
            </a:extLst>
          </p:cNvPr>
          <p:cNvGrpSpPr/>
          <p:nvPr/>
        </p:nvGrpSpPr>
        <p:grpSpPr>
          <a:xfrm>
            <a:off x="1749920" y="2878820"/>
            <a:ext cx="5918746" cy="398714"/>
            <a:chOff x="4488091" y="2962952"/>
            <a:chExt cx="630424" cy="104077"/>
          </a:xfrm>
          <a:solidFill>
            <a:schemeClr val="bg2">
              <a:lumMod val="90000"/>
            </a:schemeClr>
          </a:solidFill>
        </p:grpSpPr>
        <p:sp>
          <p:nvSpPr>
            <p:cNvPr id="36" name="Google Shape;2284;p73">
              <a:extLst>
                <a:ext uri="{FF2B5EF4-FFF2-40B4-BE49-F238E27FC236}">
                  <a16:creationId xmlns:a16="http://schemas.microsoft.com/office/drawing/2014/main" id="{4D02B45C-5ECA-2BEC-85FA-89D2B13D723F}"/>
                </a:ext>
              </a:extLst>
            </p:cNvPr>
            <p:cNvSpPr/>
            <p:nvPr/>
          </p:nvSpPr>
          <p:spPr>
            <a:xfrm>
              <a:off x="4583864" y="2962952"/>
              <a:ext cx="534651" cy="104077"/>
            </a:xfrm>
            <a:custGeom>
              <a:avLst/>
              <a:gdLst/>
              <a:ahLst/>
              <a:cxnLst/>
              <a:rect l="l" t="t" r="r" b="b"/>
              <a:pathLst>
                <a:path w="11841" h="2305" extrusionOk="0">
                  <a:moveTo>
                    <a:pt x="1155" y="0"/>
                  </a:moveTo>
                  <a:lnTo>
                    <a:pt x="0" y="2304"/>
                  </a:lnTo>
                  <a:lnTo>
                    <a:pt x="11410" y="2304"/>
                  </a:lnTo>
                  <a:lnTo>
                    <a:pt x="11840" y="1153"/>
                  </a:lnTo>
                  <a:lnTo>
                    <a:pt x="1141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dirty="0">
                  <a:solidFill>
                    <a:schemeClr val="bg2">
                      <a:lumMod val="10000"/>
                    </a:schemeClr>
                  </a:solidFill>
                  <a:latin typeface="Montserrat ExtraBold" panose="00000900000000000000" pitchFamily="2" charset="0"/>
                </a:rPr>
                <a:t>	Workstreams</a:t>
              </a:r>
              <a:endParaRPr sz="1800" dirty="0">
                <a:solidFill>
                  <a:schemeClr val="bg2">
                    <a:lumMod val="10000"/>
                  </a:schemeClr>
                </a:solidFill>
                <a:latin typeface="Montserrat ExtraBold" panose="00000900000000000000" pitchFamily="2" charset="0"/>
              </a:endParaRPr>
            </a:p>
          </p:txBody>
        </p:sp>
        <p:sp>
          <p:nvSpPr>
            <p:cNvPr id="37" name="Google Shape;2285;p73">
              <a:extLst>
                <a:ext uri="{FF2B5EF4-FFF2-40B4-BE49-F238E27FC236}">
                  <a16:creationId xmlns:a16="http://schemas.microsoft.com/office/drawing/2014/main" id="{A475FE58-846E-CBFC-BD20-A5B45252DFE7}"/>
                </a:ext>
              </a:extLst>
            </p:cNvPr>
            <p:cNvSpPr/>
            <p:nvPr/>
          </p:nvSpPr>
          <p:spPr>
            <a:xfrm>
              <a:off x="4488091" y="2962952"/>
              <a:ext cx="124124" cy="104077"/>
            </a:xfrm>
            <a:custGeom>
              <a:avLst/>
              <a:gdLst/>
              <a:ahLst/>
              <a:cxnLst/>
              <a:rect l="l" t="t" r="r" b="b"/>
              <a:pathLst>
                <a:path w="2749" h="2305" extrusionOk="0">
                  <a:moveTo>
                    <a:pt x="2749" y="0"/>
                  </a:moveTo>
                  <a:lnTo>
                    <a:pt x="177" y="2"/>
                  </a:lnTo>
                  <a:cubicBezTo>
                    <a:pt x="79" y="2"/>
                    <a:pt x="1" y="79"/>
                    <a:pt x="1" y="176"/>
                  </a:cubicBezTo>
                  <a:lnTo>
                    <a:pt x="1" y="2130"/>
                  </a:lnTo>
                  <a:cubicBezTo>
                    <a:pt x="1" y="2226"/>
                    <a:pt x="79" y="2305"/>
                    <a:pt x="177" y="2305"/>
                  </a:cubicBezTo>
                  <a:lnTo>
                    <a:pt x="1522" y="2305"/>
                  </a:lnTo>
                  <a:lnTo>
                    <a:pt x="2749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2">
                      <a:lumMod val="10000"/>
                    </a:schemeClr>
                  </a:solidFill>
                  <a:latin typeface="Montserrat ExtraBold" panose="00000900000000000000" pitchFamily="2" charset="0"/>
                </a:rPr>
                <a:t>    4</a:t>
              </a:r>
              <a:endParaRPr dirty="0">
                <a:solidFill>
                  <a:schemeClr val="bg2">
                    <a:lumMod val="10000"/>
                  </a:schemeClr>
                </a:solidFill>
                <a:latin typeface="Montserrat ExtraBold" panose="00000900000000000000" pitchFamily="2" charset="0"/>
              </a:endParaRPr>
            </a:p>
          </p:txBody>
        </p:sp>
      </p:grpSp>
      <p:grpSp>
        <p:nvGrpSpPr>
          <p:cNvPr id="38" name="Google Shape;2283;p73">
            <a:extLst>
              <a:ext uri="{FF2B5EF4-FFF2-40B4-BE49-F238E27FC236}">
                <a16:creationId xmlns:a16="http://schemas.microsoft.com/office/drawing/2014/main" id="{9187FFCE-E454-58A0-D3B3-FA71F5597F68}"/>
              </a:ext>
            </a:extLst>
          </p:cNvPr>
          <p:cNvGrpSpPr/>
          <p:nvPr/>
        </p:nvGrpSpPr>
        <p:grpSpPr>
          <a:xfrm>
            <a:off x="1749920" y="3437130"/>
            <a:ext cx="5918746" cy="398714"/>
            <a:chOff x="4488091" y="2962952"/>
            <a:chExt cx="630424" cy="104077"/>
          </a:xfrm>
          <a:solidFill>
            <a:schemeClr val="bg2">
              <a:lumMod val="90000"/>
            </a:schemeClr>
          </a:solidFill>
        </p:grpSpPr>
        <p:sp>
          <p:nvSpPr>
            <p:cNvPr id="39" name="Google Shape;2284;p73">
              <a:extLst>
                <a:ext uri="{FF2B5EF4-FFF2-40B4-BE49-F238E27FC236}">
                  <a16:creationId xmlns:a16="http://schemas.microsoft.com/office/drawing/2014/main" id="{A9CD4360-493B-87BA-B00C-C8D3E67CC4E3}"/>
                </a:ext>
              </a:extLst>
            </p:cNvPr>
            <p:cNvSpPr/>
            <p:nvPr/>
          </p:nvSpPr>
          <p:spPr>
            <a:xfrm>
              <a:off x="4583864" y="2962952"/>
              <a:ext cx="534651" cy="104077"/>
            </a:xfrm>
            <a:custGeom>
              <a:avLst/>
              <a:gdLst/>
              <a:ahLst/>
              <a:cxnLst/>
              <a:rect l="l" t="t" r="r" b="b"/>
              <a:pathLst>
                <a:path w="11841" h="2305" extrusionOk="0">
                  <a:moveTo>
                    <a:pt x="1155" y="0"/>
                  </a:moveTo>
                  <a:lnTo>
                    <a:pt x="0" y="2304"/>
                  </a:lnTo>
                  <a:lnTo>
                    <a:pt x="11410" y="2304"/>
                  </a:lnTo>
                  <a:lnTo>
                    <a:pt x="11840" y="1153"/>
                  </a:lnTo>
                  <a:lnTo>
                    <a:pt x="1141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dirty="0">
                  <a:solidFill>
                    <a:schemeClr val="bg2">
                      <a:lumMod val="10000"/>
                    </a:schemeClr>
                  </a:solidFill>
                  <a:latin typeface="Montserrat ExtraBold" panose="00000900000000000000" pitchFamily="2" charset="0"/>
                </a:rPr>
                <a:t>	Visualization</a:t>
              </a:r>
              <a:endParaRPr sz="1800" dirty="0">
                <a:solidFill>
                  <a:schemeClr val="bg2">
                    <a:lumMod val="10000"/>
                  </a:schemeClr>
                </a:solidFill>
                <a:latin typeface="Montserrat ExtraBold" panose="00000900000000000000" pitchFamily="2" charset="0"/>
              </a:endParaRPr>
            </a:p>
          </p:txBody>
        </p:sp>
        <p:sp>
          <p:nvSpPr>
            <p:cNvPr id="40" name="Google Shape;2285;p73">
              <a:extLst>
                <a:ext uri="{FF2B5EF4-FFF2-40B4-BE49-F238E27FC236}">
                  <a16:creationId xmlns:a16="http://schemas.microsoft.com/office/drawing/2014/main" id="{F82939BA-5033-13E4-D5FB-64450F0A55A1}"/>
                </a:ext>
              </a:extLst>
            </p:cNvPr>
            <p:cNvSpPr/>
            <p:nvPr/>
          </p:nvSpPr>
          <p:spPr>
            <a:xfrm>
              <a:off x="4488091" y="2962952"/>
              <a:ext cx="124124" cy="104077"/>
            </a:xfrm>
            <a:custGeom>
              <a:avLst/>
              <a:gdLst/>
              <a:ahLst/>
              <a:cxnLst/>
              <a:rect l="l" t="t" r="r" b="b"/>
              <a:pathLst>
                <a:path w="2749" h="2305" extrusionOk="0">
                  <a:moveTo>
                    <a:pt x="2749" y="0"/>
                  </a:moveTo>
                  <a:lnTo>
                    <a:pt x="177" y="2"/>
                  </a:lnTo>
                  <a:cubicBezTo>
                    <a:pt x="79" y="2"/>
                    <a:pt x="1" y="79"/>
                    <a:pt x="1" y="176"/>
                  </a:cubicBezTo>
                  <a:lnTo>
                    <a:pt x="1" y="2130"/>
                  </a:lnTo>
                  <a:cubicBezTo>
                    <a:pt x="1" y="2226"/>
                    <a:pt x="79" y="2305"/>
                    <a:pt x="177" y="2305"/>
                  </a:cubicBezTo>
                  <a:lnTo>
                    <a:pt x="1522" y="2305"/>
                  </a:lnTo>
                  <a:lnTo>
                    <a:pt x="2749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2">
                      <a:lumMod val="10000"/>
                    </a:schemeClr>
                  </a:solidFill>
                  <a:latin typeface="Montserrat ExtraBold" panose="00000900000000000000" pitchFamily="2" charset="0"/>
                </a:rPr>
                <a:t>    5</a:t>
              </a:r>
              <a:endParaRPr dirty="0">
                <a:solidFill>
                  <a:schemeClr val="bg2">
                    <a:lumMod val="10000"/>
                  </a:schemeClr>
                </a:solidFill>
                <a:latin typeface="Montserrat ExtraBold" panose="00000900000000000000" pitchFamily="2" charset="0"/>
              </a:endParaRPr>
            </a:p>
          </p:txBody>
        </p:sp>
      </p:grpSp>
      <p:grpSp>
        <p:nvGrpSpPr>
          <p:cNvPr id="41" name="Google Shape;2283;p73">
            <a:extLst>
              <a:ext uri="{FF2B5EF4-FFF2-40B4-BE49-F238E27FC236}">
                <a16:creationId xmlns:a16="http://schemas.microsoft.com/office/drawing/2014/main" id="{45C6199B-BA3C-E79C-3421-61608291923F}"/>
              </a:ext>
            </a:extLst>
          </p:cNvPr>
          <p:cNvGrpSpPr/>
          <p:nvPr/>
        </p:nvGrpSpPr>
        <p:grpSpPr>
          <a:xfrm>
            <a:off x="1749920" y="3995440"/>
            <a:ext cx="5918746" cy="398714"/>
            <a:chOff x="4488091" y="2962952"/>
            <a:chExt cx="630424" cy="104077"/>
          </a:xfrm>
          <a:solidFill>
            <a:schemeClr val="bg2">
              <a:lumMod val="90000"/>
            </a:schemeClr>
          </a:solidFill>
        </p:grpSpPr>
        <p:sp>
          <p:nvSpPr>
            <p:cNvPr id="42" name="Google Shape;2284;p73">
              <a:extLst>
                <a:ext uri="{FF2B5EF4-FFF2-40B4-BE49-F238E27FC236}">
                  <a16:creationId xmlns:a16="http://schemas.microsoft.com/office/drawing/2014/main" id="{E9BBBF12-B62F-B1E8-B772-F8A70E49524C}"/>
                </a:ext>
              </a:extLst>
            </p:cNvPr>
            <p:cNvSpPr/>
            <p:nvPr/>
          </p:nvSpPr>
          <p:spPr>
            <a:xfrm>
              <a:off x="4583864" y="2962952"/>
              <a:ext cx="534651" cy="104077"/>
            </a:xfrm>
            <a:custGeom>
              <a:avLst/>
              <a:gdLst/>
              <a:ahLst/>
              <a:cxnLst/>
              <a:rect l="l" t="t" r="r" b="b"/>
              <a:pathLst>
                <a:path w="11841" h="2305" extrusionOk="0">
                  <a:moveTo>
                    <a:pt x="1155" y="0"/>
                  </a:moveTo>
                  <a:lnTo>
                    <a:pt x="0" y="2304"/>
                  </a:lnTo>
                  <a:lnTo>
                    <a:pt x="11410" y="2304"/>
                  </a:lnTo>
                  <a:lnTo>
                    <a:pt x="11840" y="1153"/>
                  </a:lnTo>
                  <a:lnTo>
                    <a:pt x="1141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dirty="0">
                  <a:solidFill>
                    <a:schemeClr val="bg2">
                      <a:lumMod val="10000"/>
                    </a:schemeClr>
                  </a:solidFill>
                  <a:latin typeface="Montserrat ExtraBold" panose="00000900000000000000" pitchFamily="2" charset="0"/>
                </a:rPr>
                <a:t>	Dashboard</a:t>
              </a:r>
              <a:endParaRPr sz="1800" dirty="0">
                <a:solidFill>
                  <a:schemeClr val="bg2">
                    <a:lumMod val="10000"/>
                  </a:schemeClr>
                </a:solidFill>
                <a:latin typeface="Montserrat ExtraBold" panose="00000900000000000000" pitchFamily="2" charset="0"/>
              </a:endParaRPr>
            </a:p>
          </p:txBody>
        </p:sp>
        <p:sp>
          <p:nvSpPr>
            <p:cNvPr id="43" name="Google Shape;2285;p73">
              <a:extLst>
                <a:ext uri="{FF2B5EF4-FFF2-40B4-BE49-F238E27FC236}">
                  <a16:creationId xmlns:a16="http://schemas.microsoft.com/office/drawing/2014/main" id="{93ACE5EA-630A-3509-5218-9F3BC529AC1E}"/>
                </a:ext>
              </a:extLst>
            </p:cNvPr>
            <p:cNvSpPr/>
            <p:nvPr/>
          </p:nvSpPr>
          <p:spPr>
            <a:xfrm>
              <a:off x="4488091" y="2962952"/>
              <a:ext cx="124124" cy="104077"/>
            </a:xfrm>
            <a:custGeom>
              <a:avLst/>
              <a:gdLst/>
              <a:ahLst/>
              <a:cxnLst/>
              <a:rect l="l" t="t" r="r" b="b"/>
              <a:pathLst>
                <a:path w="2749" h="2305" extrusionOk="0">
                  <a:moveTo>
                    <a:pt x="2749" y="0"/>
                  </a:moveTo>
                  <a:lnTo>
                    <a:pt x="177" y="2"/>
                  </a:lnTo>
                  <a:cubicBezTo>
                    <a:pt x="79" y="2"/>
                    <a:pt x="1" y="79"/>
                    <a:pt x="1" y="176"/>
                  </a:cubicBezTo>
                  <a:lnTo>
                    <a:pt x="1" y="2130"/>
                  </a:lnTo>
                  <a:cubicBezTo>
                    <a:pt x="1" y="2226"/>
                    <a:pt x="79" y="2305"/>
                    <a:pt x="177" y="2305"/>
                  </a:cubicBezTo>
                  <a:lnTo>
                    <a:pt x="1522" y="2305"/>
                  </a:lnTo>
                  <a:lnTo>
                    <a:pt x="2749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2">
                      <a:lumMod val="10000"/>
                    </a:schemeClr>
                  </a:solidFill>
                  <a:latin typeface="Montserrat ExtraBold" panose="00000900000000000000" pitchFamily="2" charset="0"/>
                </a:rPr>
                <a:t>    6</a:t>
              </a:r>
              <a:endParaRPr dirty="0">
                <a:solidFill>
                  <a:schemeClr val="bg2">
                    <a:lumMod val="10000"/>
                  </a:schemeClr>
                </a:solidFill>
                <a:latin typeface="Montserrat ExtraBold" panose="00000900000000000000" pitchFamily="2" charset="0"/>
              </a:endParaRPr>
            </a:p>
          </p:txBody>
        </p:sp>
      </p:grpSp>
      <p:grpSp>
        <p:nvGrpSpPr>
          <p:cNvPr id="44" name="Google Shape;2283;p73">
            <a:extLst>
              <a:ext uri="{FF2B5EF4-FFF2-40B4-BE49-F238E27FC236}">
                <a16:creationId xmlns:a16="http://schemas.microsoft.com/office/drawing/2014/main" id="{E3AF7416-5EF2-224B-1194-8D0FA3AA0320}"/>
              </a:ext>
            </a:extLst>
          </p:cNvPr>
          <p:cNvGrpSpPr/>
          <p:nvPr/>
        </p:nvGrpSpPr>
        <p:grpSpPr>
          <a:xfrm>
            <a:off x="1734552" y="4537805"/>
            <a:ext cx="5918746" cy="398714"/>
            <a:chOff x="4488091" y="2962952"/>
            <a:chExt cx="630424" cy="104077"/>
          </a:xfrm>
          <a:solidFill>
            <a:schemeClr val="bg2">
              <a:lumMod val="90000"/>
            </a:schemeClr>
          </a:solidFill>
        </p:grpSpPr>
        <p:sp>
          <p:nvSpPr>
            <p:cNvPr id="45" name="Google Shape;2284;p73">
              <a:extLst>
                <a:ext uri="{FF2B5EF4-FFF2-40B4-BE49-F238E27FC236}">
                  <a16:creationId xmlns:a16="http://schemas.microsoft.com/office/drawing/2014/main" id="{8E8D514E-D842-BE29-2008-BCF91DA4053C}"/>
                </a:ext>
              </a:extLst>
            </p:cNvPr>
            <p:cNvSpPr/>
            <p:nvPr/>
          </p:nvSpPr>
          <p:spPr>
            <a:xfrm>
              <a:off x="4583864" y="2962952"/>
              <a:ext cx="534651" cy="104077"/>
            </a:xfrm>
            <a:custGeom>
              <a:avLst/>
              <a:gdLst/>
              <a:ahLst/>
              <a:cxnLst/>
              <a:rect l="l" t="t" r="r" b="b"/>
              <a:pathLst>
                <a:path w="11841" h="2305" extrusionOk="0">
                  <a:moveTo>
                    <a:pt x="1155" y="0"/>
                  </a:moveTo>
                  <a:lnTo>
                    <a:pt x="0" y="2304"/>
                  </a:lnTo>
                  <a:lnTo>
                    <a:pt x="11410" y="2304"/>
                  </a:lnTo>
                  <a:lnTo>
                    <a:pt x="11840" y="1153"/>
                  </a:lnTo>
                  <a:lnTo>
                    <a:pt x="1141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dirty="0">
                  <a:solidFill>
                    <a:schemeClr val="bg2">
                      <a:lumMod val="10000"/>
                    </a:schemeClr>
                  </a:solidFill>
                  <a:latin typeface="Montserrat ExtraBold" panose="00000900000000000000" pitchFamily="2" charset="0"/>
                </a:rPr>
                <a:t>	Future scope</a:t>
              </a:r>
              <a:endParaRPr sz="1800" dirty="0">
                <a:solidFill>
                  <a:schemeClr val="bg2">
                    <a:lumMod val="10000"/>
                  </a:schemeClr>
                </a:solidFill>
                <a:latin typeface="Montserrat ExtraBold" panose="00000900000000000000" pitchFamily="2" charset="0"/>
              </a:endParaRPr>
            </a:p>
          </p:txBody>
        </p:sp>
        <p:sp>
          <p:nvSpPr>
            <p:cNvPr id="46" name="Google Shape;2285;p73">
              <a:extLst>
                <a:ext uri="{FF2B5EF4-FFF2-40B4-BE49-F238E27FC236}">
                  <a16:creationId xmlns:a16="http://schemas.microsoft.com/office/drawing/2014/main" id="{89A4D082-9C8C-3424-2AE0-290517D5FE87}"/>
                </a:ext>
              </a:extLst>
            </p:cNvPr>
            <p:cNvSpPr/>
            <p:nvPr/>
          </p:nvSpPr>
          <p:spPr>
            <a:xfrm>
              <a:off x="4488091" y="2962952"/>
              <a:ext cx="124124" cy="104077"/>
            </a:xfrm>
            <a:custGeom>
              <a:avLst/>
              <a:gdLst/>
              <a:ahLst/>
              <a:cxnLst/>
              <a:rect l="l" t="t" r="r" b="b"/>
              <a:pathLst>
                <a:path w="2749" h="2305" extrusionOk="0">
                  <a:moveTo>
                    <a:pt x="2749" y="0"/>
                  </a:moveTo>
                  <a:lnTo>
                    <a:pt x="177" y="2"/>
                  </a:lnTo>
                  <a:cubicBezTo>
                    <a:pt x="79" y="2"/>
                    <a:pt x="1" y="79"/>
                    <a:pt x="1" y="176"/>
                  </a:cubicBezTo>
                  <a:lnTo>
                    <a:pt x="1" y="2130"/>
                  </a:lnTo>
                  <a:cubicBezTo>
                    <a:pt x="1" y="2226"/>
                    <a:pt x="79" y="2305"/>
                    <a:pt x="177" y="2305"/>
                  </a:cubicBezTo>
                  <a:lnTo>
                    <a:pt x="1522" y="2305"/>
                  </a:lnTo>
                  <a:lnTo>
                    <a:pt x="2749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2">
                      <a:lumMod val="10000"/>
                    </a:schemeClr>
                  </a:solidFill>
                  <a:latin typeface="Montserrat ExtraBold" panose="00000900000000000000" pitchFamily="2" charset="0"/>
                </a:rPr>
                <a:t>    7</a:t>
              </a:r>
              <a:endParaRPr dirty="0">
                <a:solidFill>
                  <a:schemeClr val="bg2">
                    <a:lumMod val="10000"/>
                  </a:schemeClr>
                </a:solidFill>
                <a:latin typeface="Montserrat ExtraBold" panose="00000900000000000000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" name="Google Shape;216;p44"/>
          <p:cNvCxnSpPr>
            <a:cxnSpLocks/>
          </p:cNvCxnSpPr>
          <p:nvPr/>
        </p:nvCxnSpPr>
        <p:spPr>
          <a:xfrm>
            <a:off x="2259918" y="981881"/>
            <a:ext cx="462416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867958B-7648-A983-4AAD-830FB15D9C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9" b="329"/>
          <a:stretch/>
        </p:blipFill>
        <p:spPr>
          <a:xfrm>
            <a:off x="1275550" y="1506798"/>
            <a:ext cx="6592900" cy="30114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Google Shape;162;p38">
            <a:extLst>
              <a:ext uri="{FF2B5EF4-FFF2-40B4-BE49-F238E27FC236}">
                <a16:creationId xmlns:a16="http://schemas.microsoft.com/office/drawing/2014/main" id="{A01D2C0E-28E9-2430-1243-2FC25B859465}"/>
              </a:ext>
            </a:extLst>
          </p:cNvPr>
          <p:cNvSpPr txBox="1">
            <a:spLocks/>
          </p:cNvSpPr>
          <p:nvPr/>
        </p:nvSpPr>
        <p:spPr>
          <a:xfrm>
            <a:off x="1921667" y="353465"/>
            <a:ext cx="5300665" cy="644700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3200" dirty="0"/>
              <a:t>Visualization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741062504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oogle Shape;216;p44">
            <a:extLst>
              <a:ext uri="{FF2B5EF4-FFF2-40B4-BE49-F238E27FC236}">
                <a16:creationId xmlns:a16="http://schemas.microsoft.com/office/drawing/2014/main" id="{C337D115-7ECC-A52A-5317-4146DB1680A9}"/>
              </a:ext>
            </a:extLst>
          </p:cNvPr>
          <p:cNvCxnSpPr>
            <a:cxnSpLocks/>
          </p:cNvCxnSpPr>
          <p:nvPr/>
        </p:nvCxnSpPr>
        <p:spPr>
          <a:xfrm>
            <a:off x="2644121" y="951904"/>
            <a:ext cx="385575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2" name="Google Shape;162;p38">
            <a:extLst>
              <a:ext uri="{FF2B5EF4-FFF2-40B4-BE49-F238E27FC236}">
                <a16:creationId xmlns:a16="http://schemas.microsoft.com/office/drawing/2014/main" id="{F5A7A0E6-8018-D83C-82C5-5E05FF4CFE11}"/>
              </a:ext>
            </a:extLst>
          </p:cNvPr>
          <p:cNvSpPr txBox="1">
            <a:spLocks/>
          </p:cNvSpPr>
          <p:nvPr/>
        </p:nvSpPr>
        <p:spPr>
          <a:xfrm>
            <a:off x="2006191" y="360234"/>
            <a:ext cx="5300665" cy="644700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/>
              <a:t>Visualization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BECC49-9D42-B716-3405-936576E34E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" r="216"/>
          <a:stretch/>
        </p:blipFill>
        <p:spPr>
          <a:xfrm>
            <a:off x="1252497" y="1458292"/>
            <a:ext cx="6646690" cy="30815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7444344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2;p38">
            <a:extLst>
              <a:ext uri="{FF2B5EF4-FFF2-40B4-BE49-F238E27FC236}">
                <a16:creationId xmlns:a16="http://schemas.microsoft.com/office/drawing/2014/main" id="{E177DC5E-67BB-8C6A-F276-BCFF6613242E}"/>
              </a:ext>
            </a:extLst>
          </p:cNvPr>
          <p:cNvSpPr txBox="1">
            <a:spLocks/>
          </p:cNvSpPr>
          <p:nvPr/>
        </p:nvSpPr>
        <p:spPr>
          <a:xfrm>
            <a:off x="1921667" y="459397"/>
            <a:ext cx="5300665" cy="644700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IN" sz="3200" dirty="0"/>
              <a:t>Visualization</a:t>
            </a:r>
          </a:p>
        </p:txBody>
      </p:sp>
      <p:cxnSp>
        <p:nvCxnSpPr>
          <p:cNvPr id="6" name="Google Shape;216;p44">
            <a:extLst>
              <a:ext uri="{FF2B5EF4-FFF2-40B4-BE49-F238E27FC236}">
                <a16:creationId xmlns:a16="http://schemas.microsoft.com/office/drawing/2014/main" id="{8D4D4A41-AD9A-78E1-60BE-2A2415D483A3}"/>
              </a:ext>
            </a:extLst>
          </p:cNvPr>
          <p:cNvCxnSpPr>
            <a:cxnSpLocks/>
          </p:cNvCxnSpPr>
          <p:nvPr/>
        </p:nvCxnSpPr>
        <p:spPr>
          <a:xfrm>
            <a:off x="2451614" y="998008"/>
            <a:ext cx="424077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65E0A37-7CBE-3AC3-45F9-462C702282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383"/>
          <a:stretch/>
        </p:blipFill>
        <p:spPr>
          <a:xfrm>
            <a:off x="2233285" y="1391687"/>
            <a:ext cx="4677428" cy="339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112296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2;p38">
            <a:extLst>
              <a:ext uri="{FF2B5EF4-FFF2-40B4-BE49-F238E27FC236}">
                <a16:creationId xmlns:a16="http://schemas.microsoft.com/office/drawing/2014/main" id="{E177DC5E-67BB-8C6A-F276-BCFF6613242E}"/>
              </a:ext>
            </a:extLst>
          </p:cNvPr>
          <p:cNvSpPr txBox="1">
            <a:spLocks/>
          </p:cNvSpPr>
          <p:nvPr/>
        </p:nvSpPr>
        <p:spPr>
          <a:xfrm>
            <a:off x="1921667" y="459397"/>
            <a:ext cx="5300665" cy="644700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IN" sz="3200" dirty="0"/>
              <a:t>Visualization</a:t>
            </a:r>
          </a:p>
        </p:txBody>
      </p:sp>
      <p:cxnSp>
        <p:nvCxnSpPr>
          <p:cNvPr id="6" name="Google Shape;216;p44">
            <a:extLst>
              <a:ext uri="{FF2B5EF4-FFF2-40B4-BE49-F238E27FC236}">
                <a16:creationId xmlns:a16="http://schemas.microsoft.com/office/drawing/2014/main" id="{8D4D4A41-AD9A-78E1-60BE-2A2415D483A3}"/>
              </a:ext>
            </a:extLst>
          </p:cNvPr>
          <p:cNvCxnSpPr>
            <a:cxnSpLocks/>
          </p:cNvCxnSpPr>
          <p:nvPr/>
        </p:nvCxnSpPr>
        <p:spPr>
          <a:xfrm>
            <a:off x="2451614" y="998008"/>
            <a:ext cx="424077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C86A621-A6F6-7619-E138-E98A50370A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942" t="51921" r="10639" b="14352"/>
          <a:stretch/>
        </p:blipFill>
        <p:spPr>
          <a:xfrm>
            <a:off x="1533834" y="1417067"/>
            <a:ext cx="6076332" cy="29244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6630859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2;p38">
            <a:extLst>
              <a:ext uri="{FF2B5EF4-FFF2-40B4-BE49-F238E27FC236}">
                <a16:creationId xmlns:a16="http://schemas.microsoft.com/office/drawing/2014/main" id="{E177DC5E-67BB-8C6A-F276-BCFF6613242E}"/>
              </a:ext>
            </a:extLst>
          </p:cNvPr>
          <p:cNvSpPr txBox="1">
            <a:spLocks/>
          </p:cNvSpPr>
          <p:nvPr/>
        </p:nvSpPr>
        <p:spPr>
          <a:xfrm>
            <a:off x="1921667" y="459397"/>
            <a:ext cx="5300665" cy="644700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IN" sz="3200" dirty="0"/>
              <a:t>Visualization</a:t>
            </a:r>
          </a:p>
        </p:txBody>
      </p:sp>
      <p:cxnSp>
        <p:nvCxnSpPr>
          <p:cNvPr id="6" name="Google Shape;216;p44">
            <a:extLst>
              <a:ext uri="{FF2B5EF4-FFF2-40B4-BE49-F238E27FC236}">
                <a16:creationId xmlns:a16="http://schemas.microsoft.com/office/drawing/2014/main" id="{8D4D4A41-AD9A-78E1-60BE-2A2415D483A3}"/>
              </a:ext>
            </a:extLst>
          </p:cNvPr>
          <p:cNvCxnSpPr>
            <a:cxnSpLocks/>
          </p:cNvCxnSpPr>
          <p:nvPr/>
        </p:nvCxnSpPr>
        <p:spPr>
          <a:xfrm>
            <a:off x="2451614" y="998008"/>
            <a:ext cx="424077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C86A621-A6F6-7619-E138-E98A50370A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9" b="249"/>
          <a:stretch/>
        </p:blipFill>
        <p:spPr>
          <a:xfrm>
            <a:off x="1214077" y="1476062"/>
            <a:ext cx="6723530" cy="30344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4098259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" name="Google Shape;216;p44"/>
          <p:cNvCxnSpPr>
            <a:cxnSpLocks/>
          </p:cNvCxnSpPr>
          <p:nvPr/>
        </p:nvCxnSpPr>
        <p:spPr>
          <a:xfrm>
            <a:off x="2259918" y="981881"/>
            <a:ext cx="462416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867958B-7648-A983-4AAD-830FB15D9C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5" b="195"/>
          <a:stretch/>
        </p:blipFill>
        <p:spPr>
          <a:xfrm>
            <a:off x="1275550" y="1506798"/>
            <a:ext cx="6592900" cy="30114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Google Shape;162;p38">
            <a:extLst>
              <a:ext uri="{FF2B5EF4-FFF2-40B4-BE49-F238E27FC236}">
                <a16:creationId xmlns:a16="http://schemas.microsoft.com/office/drawing/2014/main" id="{A01D2C0E-28E9-2430-1243-2FC25B859465}"/>
              </a:ext>
            </a:extLst>
          </p:cNvPr>
          <p:cNvSpPr txBox="1">
            <a:spLocks/>
          </p:cNvSpPr>
          <p:nvPr/>
        </p:nvSpPr>
        <p:spPr>
          <a:xfrm>
            <a:off x="1921667" y="353465"/>
            <a:ext cx="5300665" cy="644700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3200" dirty="0"/>
              <a:t>Visualization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67109141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oogle Shape;216;p44">
            <a:extLst>
              <a:ext uri="{FF2B5EF4-FFF2-40B4-BE49-F238E27FC236}">
                <a16:creationId xmlns:a16="http://schemas.microsoft.com/office/drawing/2014/main" id="{C337D115-7ECC-A52A-5317-4146DB1680A9}"/>
              </a:ext>
            </a:extLst>
          </p:cNvPr>
          <p:cNvCxnSpPr>
            <a:cxnSpLocks/>
          </p:cNvCxnSpPr>
          <p:nvPr/>
        </p:nvCxnSpPr>
        <p:spPr>
          <a:xfrm>
            <a:off x="2644121" y="951904"/>
            <a:ext cx="385575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2" name="Google Shape;162;p38">
            <a:extLst>
              <a:ext uri="{FF2B5EF4-FFF2-40B4-BE49-F238E27FC236}">
                <a16:creationId xmlns:a16="http://schemas.microsoft.com/office/drawing/2014/main" id="{F5A7A0E6-8018-D83C-82C5-5E05FF4CFE11}"/>
              </a:ext>
            </a:extLst>
          </p:cNvPr>
          <p:cNvSpPr txBox="1">
            <a:spLocks/>
          </p:cNvSpPr>
          <p:nvPr/>
        </p:nvSpPr>
        <p:spPr>
          <a:xfrm>
            <a:off x="2006191" y="360234"/>
            <a:ext cx="5300665" cy="644700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/>
              <a:t>Visualization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BECC49-9D42-B716-3405-936576E34E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61" r="-246"/>
          <a:stretch/>
        </p:blipFill>
        <p:spPr>
          <a:xfrm>
            <a:off x="1167973" y="1458292"/>
            <a:ext cx="6808054" cy="30815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980279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3341459" y="2262746"/>
            <a:ext cx="563759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dirty="0"/>
              <a:t>Dashboard</a:t>
            </a:r>
            <a:endParaRPr sz="4800"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190154" y="289410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Screenshots of databrick’s dashboard of visualization performed on the dataset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914256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2;p38">
            <a:extLst>
              <a:ext uri="{FF2B5EF4-FFF2-40B4-BE49-F238E27FC236}">
                <a16:creationId xmlns:a16="http://schemas.microsoft.com/office/drawing/2014/main" id="{E177DC5E-67BB-8C6A-F276-BCFF6613242E}"/>
              </a:ext>
            </a:extLst>
          </p:cNvPr>
          <p:cNvSpPr txBox="1">
            <a:spLocks/>
          </p:cNvSpPr>
          <p:nvPr/>
        </p:nvSpPr>
        <p:spPr>
          <a:xfrm>
            <a:off x="-68091" y="-316692"/>
            <a:ext cx="2719082" cy="815229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IN" sz="2400" dirty="0"/>
              <a:t>Dashboard</a:t>
            </a:r>
          </a:p>
        </p:txBody>
      </p:sp>
      <p:cxnSp>
        <p:nvCxnSpPr>
          <p:cNvPr id="6" name="Google Shape;216;p44">
            <a:extLst>
              <a:ext uri="{FF2B5EF4-FFF2-40B4-BE49-F238E27FC236}">
                <a16:creationId xmlns:a16="http://schemas.microsoft.com/office/drawing/2014/main" id="{8D4D4A41-AD9A-78E1-60BE-2A2415D483A3}"/>
              </a:ext>
            </a:extLst>
          </p:cNvPr>
          <p:cNvCxnSpPr>
            <a:cxnSpLocks/>
          </p:cNvCxnSpPr>
          <p:nvPr/>
        </p:nvCxnSpPr>
        <p:spPr>
          <a:xfrm>
            <a:off x="104204" y="437074"/>
            <a:ext cx="237449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95C9DB2-F33B-2D12-A182-1EAF8002FD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94" t="11922" r="27036" b="5319"/>
          <a:stretch/>
        </p:blipFill>
        <p:spPr>
          <a:xfrm>
            <a:off x="2478696" y="498537"/>
            <a:ext cx="3980331" cy="455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00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3341459" y="2262746"/>
            <a:ext cx="563759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dirty="0"/>
              <a:t>Future Scope</a:t>
            </a:r>
            <a:endParaRPr sz="4800"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190154" y="289410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Areas for further exploration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950717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3119717" y="2249400"/>
            <a:ext cx="563759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dirty="0"/>
              <a:t>Introduction</a:t>
            </a:r>
            <a:endParaRPr sz="4800"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3968412" y="2891319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Detailed information of problem statement and dataset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1994177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3262325" y="194980"/>
            <a:ext cx="2424760" cy="5000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Future Scope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172" name="Google Shape;172;p39"/>
          <p:cNvCxnSpPr/>
          <p:nvPr/>
        </p:nvCxnSpPr>
        <p:spPr>
          <a:xfrm>
            <a:off x="3093205" y="695071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EF8E340-F38A-2452-BEC6-236F7A1CD152}"/>
              </a:ext>
            </a:extLst>
          </p:cNvPr>
          <p:cNvSpPr txBox="1"/>
          <p:nvPr/>
        </p:nvSpPr>
        <p:spPr>
          <a:xfrm>
            <a:off x="791758" y="1463474"/>
            <a:ext cx="822650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SzPct val="150000"/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bg1"/>
                </a:solidFill>
                <a:latin typeface="Montserrat ExtraBold" panose="00000900000000000000" pitchFamily="2" charset="0"/>
              </a:rPr>
              <a:t>Enhanced Geographic Analysis</a:t>
            </a:r>
          </a:p>
          <a:p>
            <a:pPr>
              <a:buClr>
                <a:schemeClr val="bg1"/>
              </a:buClr>
              <a:buSzPct val="150000"/>
            </a:pPr>
            <a:r>
              <a:rPr lang="en-IN" sz="1600" dirty="0">
                <a:solidFill>
                  <a:schemeClr val="bg1"/>
                </a:solidFill>
                <a:latin typeface="Montserrat ExtraBold" panose="00000900000000000000" pitchFamily="2" charset="0"/>
              </a:rPr>
              <a:t>	</a:t>
            </a:r>
            <a:r>
              <a:rPr lang="en-US" sz="1600" dirty="0">
                <a:solidFill>
                  <a:schemeClr val="bg1"/>
                </a:solidFill>
                <a:latin typeface="Arial Rounded MT Bold" panose="020F0502020204030204" pitchFamily="34" charset="0"/>
              </a:rPr>
              <a:t>Micro-trends and regional patterns within cities</a:t>
            </a:r>
          </a:p>
          <a:p>
            <a:pPr>
              <a:buClr>
                <a:schemeClr val="bg1"/>
              </a:buClr>
              <a:buSzPct val="150000"/>
            </a:pPr>
            <a:endParaRPr lang="en-IN" sz="1600" dirty="0">
              <a:solidFill>
                <a:schemeClr val="bg1"/>
              </a:solidFill>
              <a:latin typeface="Arial Rounded MT Bold" panose="020F0502020204030204" pitchFamily="34" charset="0"/>
            </a:endParaRPr>
          </a:p>
          <a:p>
            <a:pPr marL="285750" indent="-285750">
              <a:buClr>
                <a:schemeClr val="bg1"/>
              </a:buClr>
              <a:buSzPct val="150000"/>
              <a:buFont typeface="Wingdings" panose="05000000000000000000" pitchFamily="2" charset="2"/>
              <a:buChar char="Ø"/>
            </a:pPr>
            <a:endParaRPr lang="en-IN" sz="16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  <a:p>
            <a:pPr marL="285750" indent="-285750">
              <a:buClr>
                <a:schemeClr val="bg1"/>
              </a:buClr>
              <a:buSzPct val="150000"/>
              <a:buFont typeface="Wingdings" panose="05000000000000000000" pitchFamily="2" charset="2"/>
              <a:buChar char="Ø"/>
            </a:pPr>
            <a:r>
              <a:rPr lang="en-IN" sz="1600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Dynamic Pricing Models</a:t>
            </a:r>
          </a:p>
          <a:p>
            <a:pPr>
              <a:buClr>
                <a:schemeClr val="bg1"/>
              </a:buClr>
              <a:buSzPct val="150000"/>
            </a:pPr>
            <a:r>
              <a:rPr lang="en-IN" sz="1600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	</a:t>
            </a:r>
            <a:r>
              <a:rPr lang="en-US" sz="1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C</a:t>
            </a:r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hanges in pricing impact booking rates and review scores</a:t>
            </a:r>
          </a:p>
          <a:p>
            <a:pPr>
              <a:buClr>
                <a:schemeClr val="bg1"/>
              </a:buClr>
              <a:buSzPct val="150000"/>
            </a:pPr>
            <a:endParaRPr lang="en-IN" sz="16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>
              <a:buClr>
                <a:schemeClr val="bg1"/>
              </a:buClr>
              <a:buSzPct val="150000"/>
            </a:pPr>
            <a:endParaRPr lang="en-IN" sz="1600" b="1" dirty="0">
              <a:solidFill>
                <a:schemeClr val="bg1"/>
              </a:solidFill>
              <a:latin typeface="Montserrat ExtraBold" panose="00000900000000000000" pitchFamily="2" charset="0"/>
            </a:endParaRPr>
          </a:p>
          <a:p>
            <a:pPr marL="285750" indent="-285750">
              <a:buClr>
                <a:schemeClr val="bg1"/>
              </a:buClr>
              <a:buSzPct val="15000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Montserrat ExtraBold" panose="00000900000000000000" pitchFamily="2" charset="0"/>
              </a:rPr>
              <a:t>Integration with Booking and Reservation Data</a:t>
            </a:r>
          </a:p>
          <a:p>
            <a:pPr>
              <a:buClr>
                <a:schemeClr val="bg1"/>
              </a:buClr>
              <a:buSzPct val="150000"/>
            </a:pPr>
            <a:r>
              <a:rPr lang="en-US" sz="1600" dirty="0">
                <a:solidFill>
                  <a:schemeClr val="bg1"/>
                </a:solidFill>
                <a:latin typeface="Montserrat ExtraBold" panose="00000900000000000000" pitchFamily="2" charset="0"/>
              </a:rPr>
              <a:t>	</a:t>
            </a:r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Booking sources, and cancellation rates, to understand booking behavior and improve reservation strategies</a:t>
            </a:r>
            <a:endParaRPr lang="en-IN"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888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4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B7CEAF-E3A4-2CE4-8DEF-ADD5F640BEBB}"/>
              </a:ext>
            </a:extLst>
          </p:cNvPr>
          <p:cNvSpPr txBox="1"/>
          <p:nvPr/>
        </p:nvSpPr>
        <p:spPr>
          <a:xfrm>
            <a:off x="3112034" y="2279362"/>
            <a:ext cx="2810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 ExtraBold" panose="00000900000000000000" pitchFamily="2" charset="0"/>
              </a:rPr>
              <a:t>THANK YOU</a:t>
            </a:r>
            <a:endParaRPr lang="en-IN" sz="32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3431445" y="194980"/>
            <a:ext cx="2281110" cy="5000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Introduction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172" name="Google Shape;172;p39"/>
          <p:cNvCxnSpPr/>
          <p:nvPr/>
        </p:nvCxnSpPr>
        <p:spPr>
          <a:xfrm>
            <a:off x="3093205" y="695071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EF8E340-F38A-2452-BEC6-236F7A1CD152}"/>
              </a:ext>
            </a:extLst>
          </p:cNvPr>
          <p:cNvSpPr txBox="1"/>
          <p:nvPr/>
        </p:nvSpPr>
        <p:spPr>
          <a:xfrm>
            <a:off x="260121" y="1456364"/>
            <a:ext cx="822650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SzPct val="150000"/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Problem Statement: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		Conduct a geographic analysis of Airbnb listings to identify 	patterns and trends in pricing, locations and review scores across 	different cities and neighborhoods</a:t>
            </a:r>
          </a:p>
          <a:p>
            <a:endParaRPr lang="en-US" dirty="0">
              <a:solidFill>
                <a:schemeClr val="bg1"/>
              </a:solidFill>
              <a:latin typeface="Montserrat ExtraBold" panose="00000900000000000000" pitchFamily="2" charset="0"/>
            </a:endParaRPr>
          </a:p>
          <a:p>
            <a:endParaRPr lang="en-US" dirty="0">
              <a:solidFill>
                <a:schemeClr val="bg1"/>
              </a:solidFill>
              <a:latin typeface="Montserrat ExtraBold" panose="00000900000000000000" pitchFamily="2" charset="0"/>
            </a:endParaRPr>
          </a:p>
          <a:p>
            <a:endParaRPr lang="en-US" dirty="0">
              <a:solidFill>
                <a:schemeClr val="bg1"/>
              </a:solidFill>
              <a:latin typeface="Montserrat ExtraBold" panose="00000900000000000000" pitchFamily="2" charset="0"/>
            </a:endParaRPr>
          </a:p>
          <a:p>
            <a:pPr marL="285750" indent="-285750">
              <a:buClr>
                <a:schemeClr val="bg1">
                  <a:lumMod val="95000"/>
                </a:schemeClr>
              </a:buClr>
              <a:buSzPct val="150000"/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Objective: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		To visualize and understand the spatial distribution of listings, 	and property type preferred by customers </a:t>
            </a:r>
          </a:p>
          <a:p>
            <a:endParaRPr lang="en-US" dirty="0">
              <a:solidFill>
                <a:schemeClr val="bg1"/>
              </a:solidFill>
              <a:latin typeface="Montserrat ExtraBold" panose="000009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		How factors like communication, cleanliness, prices influencing 	review scores</a:t>
            </a:r>
          </a:p>
          <a:p>
            <a:endParaRPr lang="en-IN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475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3119717" y="2349292"/>
            <a:ext cx="563759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dirty="0"/>
              <a:t>Goal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261423534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3815646" y="194980"/>
            <a:ext cx="1071399" cy="5000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Goal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172" name="Google Shape;172;p39"/>
          <p:cNvCxnSpPr>
            <a:cxnSpLocks/>
          </p:cNvCxnSpPr>
          <p:nvPr/>
        </p:nvCxnSpPr>
        <p:spPr>
          <a:xfrm>
            <a:off x="3200781" y="695071"/>
            <a:ext cx="229330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EF8E340-F38A-2452-BEC6-236F7A1CD152}"/>
              </a:ext>
            </a:extLst>
          </p:cNvPr>
          <p:cNvSpPr txBox="1"/>
          <p:nvPr/>
        </p:nvSpPr>
        <p:spPr>
          <a:xfrm>
            <a:off x="867161" y="1387208"/>
            <a:ext cx="67554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SzPct val="150000"/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bg1"/>
                </a:solidFill>
                <a:latin typeface="Montserrat ExtraBold" panose="00000900000000000000" pitchFamily="2" charset="0"/>
              </a:rPr>
              <a:t>Visualize Geographic Distribution</a:t>
            </a:r>
          </a:p>
          <a:p>
            <a:pPr marL="285750" indent="-285750">
              <a:buClr>
                <a:schemeClr val="bg1"/>
              </a:buClr>
              <a:buSzPct val="150000"/>
              <a:buFont typeface="Wingdings" panose="05000000000000000000" pitchFamily="2" charset="2"/>
              <a:buChar char="Ø"/>
            </a:pPr>
            <a:endParaRPr lang="en-IN" sz="16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  <a:p>
            <a:pPr marL="285750" indent="-285750">
              <a:buClr>
                <a:schemeClr val="bg1"/>
              </a:buClr>
              <a:buSzPct val="15000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Montserrat ExtraBold" panose="00000900000000000000" pitchFamily="2" charset="0"/>
              </a:rPr>
              <a:t>Analyze Pricing Trends by Location</a:t>
            </a:r>
            <a:endParaRPr lang="en-IN" sz="16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  <a:p>
            <a:pPr marL="285750" indent="-285750">
              <a:buClr>
                <a:schemeClr val="bg1"/>
              </a:buClr>
              <a:buSzPct val="150000"/>
              <a:buFont typeface="Wingdings" panose="05000000000000000000" pitchFamily="2" charset="2"/>
              <a:buChar char="Ø"/>
            </a:pPr>
            <a:endParaRPr lang="en-IN" sz="16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  <a:p>
            <a:pPr marL="285750" indent="-285750">
              <a:buClr>
                <a:schemeClr val="bg1"/>
              </a:buClr>
              <a:buSzPct val="15000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Montserrat ExtraBold" panose="00000900000000000000" pitchFamily="2" charset="0"/>
              </a:rPr>
              <a:t>Examine Review Scores by Location</a:t>
            </a:r>
            <a:endParaRPr lang="en-IN" sz="16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  <a:p>
            <a:pPr marL="285750" indent="-285750">
              <a:buClr>
                <a:schemeClr val="bg1"/>
              </a:buClr>
              <a:buSzPct val="150000"/>
              <a:buFont typeface="Wingdings" panose="05000000000000000000" pitchFamily="2" charset="2"/>
              <a:buChar char="Ø"/>
            </a:pPr>
            <a:endParaRPr lang="en-IN" sz="16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  <a:p>
            <a:pPr marL="285750" indent="-285750">
              <a:buClr>
                <a:schemeClr val="bg1"/>
              </a:buClr>
              <a:buSzPct val="15000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Montserrat ExtraBold" panose="00000900000000000000" pitchFamily="2" charset="0"/>
              </a:rPr>
              <a:t>Identify Preferred Property Types by Location</a:t>
            </a:r>
            <a:endParaRPr lang="en-IN" sz="16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  <a:p>
            <a:pPr marL="285750" indent="-285750">
              <a:buClr>
                <a:schemeClr val="bg1"/>
              </a:buClr>
              <a:buSzPct val="150000"/>
              <a:buFont typeface="Wingdings" panose="05000000000000000000" pitchFamily="2" charset="2"/>
              <a:buChar char="Ø"/>
            </a:pPr>
            <a:endParaRPr lang="en-IN" sz="16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  <a:p>
            <a:pPr marL="285750" indent="-285750">
              <a:buClr>
                <a:schemeClr val="bg1"/>
              </a:buClr>
              <a:buSzPct val="15000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Montserrat ExtraBold" panose="00000900000000000000" pitchFamily="2" charset="0"/>
              </a:rPr>
              <a:t>Analyze the Relationship Between Review Scores and Pricing</a:t>
            </a:r>
            <a:endParaRPr lang="en-IN" sz="16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254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3119717" y="2249400"/>
            <a:ext cx="563759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dirty="0"/>
              <a:t>Tools</a:t>
            </a:r>
            <a:endParaRPr sz="4800"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3968412" y="2891319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Tools used to do all tasks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7961139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222091" y="1948787"/>
            <a:ext cx="1164551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01</a:t>
            </a:r>
            <a:endParaRPr sz="2800"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-95190" y="2222987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SQL Database</a:t>
            </a:r>
            <a:endParaRPr sz="1600" dirty="0"/>
          </a:p>
        </p:txBody>
      </p:sp>
      <p:cxnSp>
        <p:nvCxnSpPr>
          <p:cNvPr id="187" name="Google Shape;187;p40"/>
          <p:cNvCxnSpPr>
            <a:cxnSpLocks/>
          </p:cNvCxnSpPr>
          <p:nvPr/>
        </p:nvCxnSpPr>
        <p:spPr>
          <a:xfrm>
            <a:off x="605767" y="2355292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F799070B-79AC-C0A2-6847-D1BF57046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767" y="2744643"/>
            <a:ext cx="413458" cy="548400"/>
          </a:xfrm>
          <a:prstGeom prst="rect">
            <a:avLst/>
          </a:prstGeom>
        </p:spPr>
      </p:pic>
      <p:sp>
        <p:nvSpPr>
          <p:cNvPr id="18" name="Google Shape;178;p40">
            <a:extLst>
              <a:ext uri="{FF2B5EF4-FFF2-40B4-BE49-F238E27FC236}">
                <a16:creationId xmlns:a16="http://schemas.microsoft.com/office/drawing/2014/main" id="{6CD7302E-6075-D418-7CA0-28512FD34CF6}"/>
              </a:ext>
            </a:extLst>
          </p:cNvPr>
          <p:cNvSpPr txBox="1">
            <a:spLocks/>
          </p:cNvSpPr>
          <p:nvPr/>
        </p:nvSpPr>
        <p:spPr>
          <a:xfrm>
            <a:off x="7544542" y="1948787"/>
            <a:ext cx="1164551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800" dirty="0"/>
              <a:t>05</a:t>
            </a:r>
          </a:p>
        </p:txBody>
      </p:sp>
      <p:sp>
        <p:nvSpPr>
          <p:cNvPr id="19" name="Google Shape;183;p40">
            <a:extLst>
              <a:ext uri="{FF2B5EF4-FFF2-40B4-BE49-F238E27FC236}">
                <a16:creationId xmlns:a16="http://schemas.microsoft.com/office/drawing/2014/main" id="{E6C67F63-997C-AAD2-41AA-8E6D1724B675}"/>
              </a:ext>
            </a:extLst>
          </p:cNvPr>
          <p:cNvSpPr txBox="1">
            <a:spLocks/>
          </p:cNvSpPr>
          <p:nvPr/>
        </p:nvSpPr>
        <p:spPr>
          <a:xfrm>
            <a:off x="7153316" y="2222987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Databricks</a:t>
            </a:r>
          </a:p>
        </p:txBody>
      </p:sp>
      <p:cxnSp>
        <p:nvCxnSpPr>
          <p:cNvPr id="20" name="Google Shape;187;p40">
            <a:extLst>
              <a:ext uri="{FF2B5EF4-FFF2-40B4-BE49-F238E27FC236}">
                <a16:creationId xmlns:a16="http://schemas.microsoft.com/office/drawing/2014/main" id="{A1CE7978-A857-EC4B-ADB6-609E04DB4B2B}"/>
              </a:ext>
            </a:extLst>
          </p:cNvPr>
          <p:cNvCxnSpPr/>
          <p:nvPr/>
        </p:nvCxnSpPr>
        <p:spPr>
          <a:xfrm>
            <a:off x="7928218" y="2355292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" name="Google Shape;178;p40">
            <a:extLst>
              <a:ext uri="{FF2B5EF4-FFF2-40B4-BE49-F238E27FC236}">
                <a16:creationId xmlns:a16="http://schemas.microsoft.com/office/drawing/2014/main" id="{0CAB73C9-8C66-AAAE-C910-D79E75FF83A0}"/>
              </a:ext>
            </a:extLst>
          </p:cNvPr>
          <p:cNvSpPr txBox="1">
            <a:spLocks/>
          </p:cNvSpPr>
          <p:nvPr/>
        </p:nvSpPr>
        <p:spPr>
          <a:xfrm>
            <a:off x="5752735" y="1955814"/>
            <a:ext cx="1164551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800" dirty="0"/>
              <a:t>04</a:t>
            </a:r>
          </a:p>
        </p:txBody>
      </p:sp>
      <p:sp>
        <p:nvSpPr>
          <p:cNvPr id="23" name="Google Shape;183;p40">
            <a:extLst>
              <a:ext uri="{FF2B5EF4-FFF2-40B4-BE49-F238E27FC236}">
                <a16:creationId xmlns:a16="http://schemas.microsoft.com/office/drawing/2014/main" id="{D8C7C717-3205-2BEC-4F79-24A3BF582F26}"/>
              </a:ext>
            </a:extLst>
          </p:cNvPr>
          <p:cNvSpPr txBox="1">
            <a:spLocks/>
          </p:cNvSpPr>
          <p:nvPr/>
        </p:nvSpPr>
        <p:spPr>
          <a:xfrm>
            <a:off x="5379526" y="223868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Data Factory</a:t>
            </a:r>
          </a:p>
        </p:txBody>
      </p:sp>
      <p:cxnSp>
        <p:nvCxnSpPr>
          <p:cNvPr id="24" name="Google Shape;187;p40">
            <a:extLst>
              <a:ext uri="{FF2B5EF4-FFF2-40B4-BE49-F238E27FC236}">
                <a16:creationId xmlns:a16="http://schemas.microsoft.com/office/drawing/2014/main" id="{1C3C1B5F-51CB-309C-A671-66E487C567E9}"/>
              </a:ext>
            </a:extLst>
          </p:cNvPr>
          <p:cNvCxnSpPr/>
          <p:nvPr/>
        </p:nvCxnSpPr>
        <p:spPr>
          <a:xfrm>
            <a:off x="6136411" y="2362319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0" name="Google Shape;178;p40">
            <a:extLst>
              <a:ext uri="{FF2B5EF4-FFF2-40B4-BE49-F238E27FC236}">
                <a16:creationId xmlns:a16="http://schemas.microsoft.com/office/drawing/2014/main" id="{4FB9CE38-156A-12A0-1C50-0C1438DA6071}"/>
              </a:ext>
            </a:extLst>
          </p:cNvPr>
          <p:cNvSpPr txBox="1">
            <a:spLocks/>
          </p:cNvSpPr>
          <p:nvPr/>
        </p:nvSpPr>
        <p:spPr>
          <a:xfrm>
            <a:off x="3923600" y="1948787"/>
            <a:ext cx="1164551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800" dirty="0"/>
              <a:t>03</a:t>
            </a:r>
          </a:p>
        </p:txBody>
      </p:sp>
      <p:sp>
        <p:nvSpPr>
          <p:cNvPr id="31" name="Google Shape;183;p40">
            <a:extLst>
              <a:ext uri="{FF2B5EF4-FFF2-40B4-BE49-F238E27FC236}">
                <a16:creationId xmlns:a16="http://schemas.microsoft.com/office/drawing/2014/main" id="{E6979B51-E7A7-B47C-A507-E82134C9CAAA}"/>
              </a:ext>
            </a:extLst>
          </p:cNvPr>
          <p:cNvSpPr txBox="1">
            <a:spLocks/>
          </p:cNvSpPr>
          <p:nvPr/>
        </p:nvSpPr>
        <p:spPr>
          <a:xfrm>
            <a:off x="3518232" y="2230014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400" dirty="0"/>
              <a:t>Cosmos DB</a:t>
            </a:r>
          </a:p>
        </p:txBody>
      </p:sp>
      <p:cxnSp>
        <p:nvCxnSpPr>
          <p:cNvPr id="32" name="Google Shape;187;p40">
            <a:extLst>
              <a:ext uri="{FF2B5EF4-FFF2-40B4-BE49-F238E27FC236}">
                <a16:creationId xmlns:a16="http://schemas.microsoft.com/office/drawing/2014/main" id="{AA11ABB7-A7F3-9A18-05D1-AF9B7AE5D6F0}"/>
              </a:ext>
            </a:extLst>
          </p:cNvPr>
          <p:cNvCxnSpPr/>
          <p:nvPr/>
        </p:nvCxnSpPr>
        <p:spPr>
          <a:xfrm>
            <a:off x="4307276" y="2355292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4" name="Google Shape;178;p40">
            <a:extLst>
              <a:ext uri="{FF2B5EF4-FFF2-40B4-BE49-F238E27FC236}">
                <a16:creationId xmlns:a16="http://schemas.microsoft.com/office/drawing/2014/main" id="{93430E71-CEE6-3F29-990C-B27A115D550D}"/>
              </a:ext>
            </a:extLst>
          </p:cNvPr>
          <p:cNvSpPr txBox="1">
            <a:spLocks/>
          </p:cNvSpPr>
          <p:nvPr/>
        </p:nvSpPr>
        <p:spPr>
          <a:xfrm>
            <a:off x="2120781" y="1953513"/>
            <a:ext cx="1164551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800" dirty="0"/>
              <a:t>02</a:t>
            </a:r>
          </a:p>
        </p:txBody>
      </p:sp>
      <p:sp>
        <p:nvSpPr>
          <p:cNvPr id="35" name="Google Shape;183;p40">
            <a:extLst>
              <a:ext uri="{FF2B5EF4-FFF2-40B4-BE49-F238E27FC236}">
                <a16:creationId xmlns:a16="http://schemas.microsoft.com/office/drawing/2014/main" id="{84478DAE-4FBF-9CBD-7897-00FA13C07F55}"/>
              </a:ext>
            </a:extLst>
          </p:cNvPr>
          <p:cNvSpPr txBox="1">
            <a:spLocks/>
          </p:cNvSpPr>
          <p:nvPr/>
        </p:nvSpPr>
        <p:spPr>
          <a:xfrm>
            <a:off x="1738585" y="2380772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400" dirty="0"/>
              <a:t>Blob Storage/ Datalake</a:t>
            </a:r>
          </a:p>
        </p:txBody>
      </p:sp>
      <p:cxnSp>
        <p:nvCxnSpPr>
          <p:cNvPr id="36" name="Google Shape;187;p40">
            <a:extLst>
              <a:ext uri="{FF2B5EF4-FFF2-40B4-BE49-F238E27FC236}">
                <a16:creationId xmlns:a16="http://schemas.microsoft.com/office/drawing/2014/main" id="{97836D06-505C-0511-B29E-846E9318FBB2}"/>
              </a:ext>
            </a:extLst>
          </p:cNvPr>
          <p:cNvCxnSpPr/>
          <p:nvPr/>
        </p:nvCxnSpPr>
        <p:spPr>
          <a:xfrm>
            <a:off x="2504457" y="2360018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7" name="Graphic 36">
            <a:extLst>
              <a:ext uri="{FF2B5EF4-FFF2-40B4-BE49-F238E27FC236}">
                <a16:creationId xmlns:a16="http://schemas.microsoft.com/office/drawing/2014/main" id="{1E7F93EC-BA66-05DF-2D99-E7A61D79BAF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971810" y="2963339"/>
            <a:ext cx="780875" cy="409959"/>
          </a:xfrm>
          <a:prstGeom prst="rect">
            <a:avLst/>
          </a:prstGeom>
        </p:spPr>
      </p:pic>
      <p:pic>
        <p:nvPicPr>
          <p:cNvPr id="40" name="Picture 39" descr="A blue and grey cylinder with a green inside&#10;&#10;Description automatically generated">
            <a:extLst>
              <a:ext uri="{FF2B5EF4-FFF2-40B4-BE49-F238E27FC236}">
                <a16:creationId xmlns:a16="http://schemas.microsoft.com/office/drawing/2014/main" id="{E6B845FB-2253-F4DD-54BD-8DAF62932B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777" t="4986" r="28129"/>
          <a:stretch/>
        </p:blipFill>
        <p:spPr>
          <a:xfrm>
            <a:off x="2893126" y="2908418"/>
            <a:ext cx="392206" cy="491937"/>
          </a:xfrm>
          <a:prstGeom prst="rect">
            <a:avLst/>
          </a:prstGeom>
        </p:spPr>
      </p:pic>
      <p:pic>
        <p:nvPicPr>
          <p:cNvPr id="44" name="Picture 43" descr="A blue factory logo&#10;&#10;Description automatically generated">
            <a:extLst>
              <a:ext uri="{FF2B5EF4-FFF2-40B4-BE49-F238E27FC236}">
                <a16:creationId xmlns:a16="http://schemas.microsoft.com/office/drawing/2014/main" id="{A08A83D0-3AC3-E016-1868-ED2D5397FB1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186" t="9794" r="21239" b="10965"/>
          <a:stretch/>
        </p:blipFill>
        <p:spPr>
          <a:xfrm>
            <a:off x="6082346" y="2870355"/>
            <a:ext cx="505328" cy="512058"/>
          </a:xfrm>
          <a:prstGeom prst="rect">
            <a:avLst/>
          </a:prstGeom>
        </p:spPr>
      </p:pic>
      <p:pic>
        <p:nvPicPr>
          <p:cNvPr id="46" name="Picture 45" descr="A blue planet with white clouds and stars&#10;&#10;Description automatically generated">
            <a:extLst>
              <a:ext uri="{FF2B5EF4-FFF2-40B4-BE49-F238E27FC236}">
                <a16:creationId xmlns:a16="http://schemas.microsoft.com/office/drawing/2014/main" id="{42F2B2C0-AB12-959A-8AE5-7D10730EFAF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980" t="9180" r="19258" b="9712"/>
          <a:stretch/>
        </p:blipFill>
        <p:spPr>
          <a:xfrm>
            <a:off x="4248120" y="2867395"/>
            <a:ext cx="505328" cy="498093"/>
          </a:xfrm>
          <a:prstGeom prst="rect">
            <a:avLst/>
          </a:prstGeom>
        </p:spPr>
      </p:pic>
      <p:pic>
        <p:nvPicPr>
          <p:cNvPr id="50" name="Picture 49" descr="A logo with a red and black logo&#10;&#10;Description automatically generated with medium confidence">
            <a:extLst>
              <a:ext uri="{FF2B5EF4-FFF2-40B4-BE49-F238E27FC236}">
                <a16:creationId xmlns:a16="http://schemas.microsoft.com/office/drawing/2014/main" id="{CC499ECE-B2F6-C24F-8EE0-FCE7657429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88919" y="2892537"/>
            <a:ext cx="795793" cy="447807"/>
          </a:xfrm>
          <a:prstGeom prst="rect">
            <a:avLst/>
          </a:prstGeom>
        </p:spPr>
      </p:pic>
      <p:sp>
        <p:nvSpPr>
          <p:cNvPr id="51" name="Google Shape;170;p39">
            <a:extLst>
              <a:ext uri="{FF2B5EF4-FFF2-40B4-BE49-F238E27FC236}">
                <a16:creationId xmlns:a16="http://schemas.microsoft.com/office/drawing/2014/main" id="{58A98118-AF57-4907-8CCD-D70A4B4973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57995" y="556129"/>
            <a:ext cx="1358752" cy="5000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</a:rPr>
              <a:t>Tools</a:t>
            </a:r>
            <a:endParaRPr sz="2800" dirty="0">
              <a:solidFill>
                <a:schemeClr val="bg1"/>
              </a:solidFill>
            </a:endParaRPr>
          </a:p>
        </p:txBody>
      </p:sp>
      <p:cxnSp>
        <p:nvCxnSpPr>
          <p:cNvPr id="52" name="Google Shape;172;p39">
            <a:extLst>
              <a:ext uri="{FF2B5EF4-FFF2-40B4-BE49-F238E27FC236}">
                <a16:creationId xmlns:a16="http://schemas.microsoft.com/office/drawing/2014/main" id="{1DC2D5F4-4D03-C3AA-A512-958F3BC3B205}"/>
              </a:ext>
            </a:extLst>
          </p:cNvPr>
          <p:cNvCxnSpPr>
            <a:cxnSpLocks/>
          </p:cNvCxnSpPr>
          <p:nvPr/>
        </p:nvCxnSpPr>
        <p:spPr>
          <a:xfrm>
            <a:off x="3190720" y="1056220"/>
            <a:ext cx="229330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3119717" y="2249400"/>
            <a:ext cx="563759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dirty="0"/>
              <a:t>Workstream</a:t>
            </a:r>
            <a:endParaRPr sz="4800"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190154" y="289410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Brief of workflow and screenshots of all workflow</a:t>
            </a:r>
            <a:endParaRPr dirty="0"/>
          </a:p>
        </p:txBody>
      </p: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3EDDDD"/>
      </a:dk1>
      <a:lt1>
        <a:srgbClr val="FFFFFF"/>
      </a:lt1>
      <a:dk2>
        <a:srgbClr val="C6FCFF"/>
      </a:dk2>
      <a:lt2>
        <a:srgbClr val="6BECF3"/>
      </a:lt2>
      <a:accent1>
        <a:srgbClr val="22DEEE"/>
      </a:accent1>
      <a:accent2>
        <a:srgbClr val="C6FCFF"/>
      </a:accent2>
      <a:accent3>
        <a:srgbClr val="81EBEB"/>
      </a:accent3>
      <a:accent4>
        <a:srgbClr val="038B99"/>
      </a:accent4>
      <a:accent5>
        <a:srgbClr val="40B6B6"/>
      </a:accent5>
      <a:accent6>
        <a:srgbClr val="09818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351</Words>
  <Application>Microsoft Office PowerPoint</Application>
  <PresentationFormat>On-screen Show (16:9)</PresentationFormat>
  <Paragraphs>115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Arial Rounded MT Bold</vt:lpstr>
      <vt:lpstr>Montserrat</vt:lpstr>
      <vt:lpstr>Proxima Nova</vt:lpstr>
      <vt:lpstr>Arial</vt:lpstr>
      <vt:lpstr>Montserrat ExtraLight</vt:lpstr>
      <vt:lpstr>Proxima Nova Semibold</vt:lpstr>
      <vt:lpstr>Wingdings</vt:lpstr>
      <vt:lpstr>Montserrat ExtraBold</vt:lpstr>
      <vt:lpstr>Futuristic Background by Slidesgo</vt:lpstr>
      <vt:lpstr>Slidesgo Final Pages</vt:lpstr>
      <vt:lpstr>Airbnb Insight Vault</vt:lpstr>
      <vt:lpstr>CONTENTS</vt:lpstr>
      <vt:lpstr>Introduction</vt:lpstr>
      <vt:lpstr>Introduction</vt:lpstr>
      <vt:lpstr>Goal</vt:lpstr>
      <vt:lpstr>Goal</vt:lpstr>
      <vt:lpstr>Tools</vt:lpstr>
      <vt:lpstr>01</vt:lpstr>
      <vt:lpstr>Workstream</vt:lpstr>
      <vt:lpstr>Workstream</vt:lpstr>
      <vt:lpstr>Resource Group</vt:lpstr>
      <vt:lpstr>PowerPoint Presentation</vt:lpstr>
      <vt:lpstr>PowerPoint Presentation</vt:lpstr>
      <vt:lpstr>PowerPoint Presentation</vt:lpstr>
      <vt:lpstr>Transformation</vt:lpstr>
      <vt:lpstr>PowerPoint Presentation</vt:lpstr>
      <vt:lpstr>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Dashboard</vt:lpstr>
      <vt:lpstr>PowerPoint Presentation</vt:lpstr>
      <vt:lpstr>Future Scope</vt:lpstr>
      <vt:lpstr>Future Scope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Vishwajeet Vijay Pawar</cp:lastModifiedBy>
  <cp:revision>21</cp:revision>
  <dcterms:modified xsi:type="dcterms:W3CDTF">2024-08-08T09:15:46Z</dcterms:modified>
</cp:coreProperties>
</file>